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45"/>
  </p:notesMasterIdLst>
  <p:sldIdLst>
    <p:sldId id="257" r:id="rId2"/>
    <p:sldId id="256" r:id="rId3"/>
    <p:sldId id="258" r:id="rId4"/>
    <p:sldId id="265" r:id="rId5"/>
    <p:sldId id="266" r:id="rId6"/>
    <p:sldId id="267" r:id="rId7"/>
    <p:sldId id="291" r:id="rId8"/>
    <p:sldId id="339" r:id="rId9"/>
    <p:sldId id="288" r:id="rId10"/>
    <p:sldId id="338" r:id="rId11"/>
    <p:sldId id="269" r:id="rId12"/>
    <p:sldId id="301" r:id="rId13"/>
    <p:sldId id="311" r:id="rId14"/>
    <p:sldId id="326" r:id="rId15"/>
    <p:sldId id="314" r:id="rId16"/>
    <p:sldId id="330" r:id="rId17"/>
    <p:sldId id="316" r:id="rId18"/>
    <p:sldId id="329" r:id="rId19"/>
    <p:sldId id="303" r:id="rId20"/>
    <p:sldId id="325" r:id="rId21"/>
    <p:sldId id="304" r:id="rId22"/>
    <p:sldId id="328" r:id="rId23"/>
    <p:sldId id="305" r:id="rId24"/>
    <p:sldId id="327" r:id="rId25"/>
    <p:sldId id="289" r:id="rId26"/>
    <p:sldId id="322" r:id="rId27"/>
    <p:sldId id="290" r:id="rId28"/>
    <p:sldId id="319" r:id="rId29"/>
    <p:sldId id="332" r:id="rId30"/>
    <p:sldId id="321" r:id="rId31"/>
    <p:sldId id="270" r:id="rId32"/>
    <p:sldId id="271" r:id="rId33"/>
    <p:sldId id="306" r:id="rId34"/>
    <p:sldId id="334" r:id="rId35"/>
    <p:sldId id="335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성진" initials="한성" lastIdx="1" clrIdx="0">
    <p:extLst>
      <p:ext uri="{19B8F6BF-5375-455C-9EA6-DF929625EA0E}">
        <p15:presenceInfo xmlns:p15="http://schemas.microsoft.com/office/powerpoint/2012/main" userId="697df29a3c8dcb8e" providerId="Windows Live"/>
      </p:ext>
    </p:extLst>
  </p:cmAuthor>
  <p:cmAuthor id="2" name="서민성" initials="서" lastIdx="1" clrIdx="1">
    <p:extLst>
      <p:ext uri="{19B8F6BF-5375-455C-9EA6-DF929625EA0E}">
        <p15:presenceInfo xmlns:p15="http://schemas.microsoft.com/office/powerpoint/2012/main" userId="서민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BF8"/>
    <a:srgbClr val="404040"/>
    <a:srgbClr val="6C6C6C"/>
    <a:srgbClr val="5D73CF"/>
    <a:srgbClr val="FFFFFF"/>
    <a:srgbClr val="8EC3A7"/>
    <a:srgbClr val="292929"/>
    <a:srgbClr val="E7D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94"/>
  </p:normalViewPr>
  <p:slideViewPr>
    <p:cSldViewPr snapToObjects="1">
      <p:cViewPr>
        <p:scale>
          <a:sx n="75" d="100"/>
          <a:sy n="75" d="100"/>
        </p:scale>
        <p:origin x="-1842" y="7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56E7-DF49-4610-9E4D-F63E0A3BE023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9285-A1C1-4133-BFC6-A79E82920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8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16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6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9285-A1C1-4133-BFC6-A79E82920EB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6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3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4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5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6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7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8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9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7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7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4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6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7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9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9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5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2019-06-19</a:t>
            </a:fld>
            <a:endParaRPr lang="ko-KR" altLang="en-US" sz="1800" b="0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6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Update/AiWebDesigner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2">
            <a:extLst>
              <a:ext uri="{FF2B5EF4-FFF2-40B4-BE49-F238E27FC236}">
                <a16:creationId xmlns:a16="http://schemas.microsoft.com/office/drawing/2014/main" id="{765DB70E-EBBA-450B-BB83-5950DC4F55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73072-059A-4252-ADC2-F509EAB4EECC}"/>
              </a:ext>
            </a:extLst>
          </p:cNvPr>
          <p:cNvSpPr txBox="1"/>
          <p:nvPr/>
        </p:nvSpPr>
        <p:spPr>
          <a:xfrm>
            <a:off x="3048169" y="1124744"/>
            <a:ext cx="6095660" cy="409342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0" b="1">
              <a:solidFill>
                <a:srgbClr val="292929"/>
              </a:solidFill>
            </a:endParaRPr>
          </a:p>
          <a:p>
            <a:pPr algn="ctr"/>
            <a:endParaRPr lang="en-US" altLang="ko-KR" sz="4000" b="1">
              <a:solidFill>
                <a:srgbClr val="292929"/>
              </a:solidFill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endParaRPr lang="en-US" altLang="ko-KR" sz="60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디자이너</a:t>
            </a:r>
            <a:endParaRPr lang="en-US" altLang="ko-KR" sz="60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b="1">
                <a:solidFill>
                  <a:schemeClr val="bg1"/>
                </a:solidFill>
                <a:ea typeface="나눔스퀘어 ExtraBold" panose="020B0600000101010101"/>
              </a:rPr>
              <a:t>&lt; AI Web Designer &gt;</a:t>
            </a:r>
            <a:endParaRPr lang="ko-KR" altLang="en-US" sz="3000" b="1">
              <a:solidFill>
                <a:schemeClr val="bg1"/>
              </a:solidFill>
              <a:ea typeface="나눔스퀘어 ExtraBold" panose="020B0600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408F1-1070-4D16-B11E-6BA9E9D2A8E0}"/>
              </a:ext>
            </a:extLst>
          </p:cNvPr>
          <p:cNvSpPr txBox="1"/>
          <p:nvPr/>
        </p:nvSpPr>
        <p:spPr>
          <a:xfrm>
            <a:off x="3842559" y="1484784"/>
            <a:ext cx="450688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한국산업기술대학교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8900DB-2553-4B7D-83F3-9C2A3D0D5669}"/>
              </a:ext>
            </a:extLst>
          </p:cNvPr>
          <p:cNvCxnSpPr>
            <a:cxnSpLocks/>
          </p:cNvCxnSpPr>
          <p:nvPr/>
        </p:nvCxnSpPr>
        <p:spPr>
          <a:xfrm>
            <a:off x="3687169" y="2276872"/>
            <a:ext cx="481766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9E21E-64A4-4D85-BB4A-89651CE6FE51}"/>
              </a:ext>
            </a:extLst>
          </p:cNvPr>
          <p:cNvSpPr/>
          <p:nvPr/>
        </p:nvSpPr>
        <p:spPr>
          <a:xfrm>
            <a:off x="-10284" y="5534660"/>
            <a:ext cx="2639617" cy="132334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738" y="5534660"/>
            <a:ext cx="2611595" cy="1323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2013150009 김현진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2013150013 박상운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2013150016 서민성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>
                <a:solidFill>
                  <a:srgbClr val="292929"/>
                </a:solidFill>
                <a:latin typeface="맑은 고딕" charset="0"/>
                <a:ea typeface="맑은 고딕" charset="0"/>
              </a:rPr>
              <a:t>2013150041 한성진</a:t>
            </a:r>
            <a:endParaRPr lang="ko-KR" altLang="en-US" sz="2000" b="0" strike="noStrike" cap="none">
              <a:solidFill>
                <a:srgbClr val="29292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B77699-96D0-4183-B828-FBFA551FFF07}"/>
              </a:ext>
            </a:extLst>
          </p:cNvPr>
          <p:cNvGrpSpPr/>
          <p:nvPr/>
        </p:nvGrpSpPr>
        <p:grpSpPr>
          <a:xfrm>
            <a:off x="744053" y="1366030"/>
            <a:ext cx="3020176" cy="4295218"/>
            <a:chOff x="612129" y="1196752"/>
            <a:chExt cx="3020176" cy="4295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1027206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4</a:t>
              </a:r>
              <a:r>
                <a:rPr lang="en-US" altLang="ko-KR" sz="2000">
                  <a:latin typeface="+mn-lt"/>
                </a:rPr>
                <a:t>. </a:t>
              </a:r>
              <a:r>
                <a:rPr lang="ko-KR" altLang="en-US" sz="2000" dirty="0">
                  <a:latin typeface="+mn-lt"/>
                </a:rPr>
                <a:t>웹 에디터 입장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504E8-4852-4817-A1FA-F4ECDA544027}"/>
                </a:ext>
              </a:extLst>
            </p:cNvPr>
            <p:cNvSpPr txBox="1"/>
            <p:nvPr/>
          </p:nvSpPr>
          <p:spPr>
            <a:xfrm>
              <a:off x="612129" y="5030305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최종 선택한 템플릿을 수정할 수 있는 웹 에디터 페이지 입장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BA0B3C-83DA-4640-B79F-48238A229F1D}"/>
              </a:ext>
            </a:extLst>
          </p:cNvPr>
          <p:cNvGrpSpPr/>
          <p:nvPr/>
        </p:nvGrpSpPr>
        <p:grpSpPr>
          <a:xfrm>
            <a:off x="4286202" y="1366030"/>
            <a:ext cx="3020176" cy="4295218"/>
            <a:chOff x="4179547" y="1196752"/>
            <a:chExt cx="3020176" cy="42952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4767748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5</a:t>
              </a:r>
              <a:r>
                <a:rPr lang="en-US" altLang="ko-KR" sz="2000">
                  <a:latin typeface="+mn-lt"/>
                </a:rPr>
                <a:t>. </a:t>
              </a:r>
              <a:r>
                <a:rPr lang="ko-KR" altLang="en-US" sz="2000" dirty="0">
                  <a:latin typeface="+mn-lt"/>
                </a:rPr>
                <a:t>템플릿 수정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F238CA-BD70-4670-9696-0300BC5010BE}"/>
                </a:ext>
              </a:extLst>
            </p:cNvPr>
            <p:cNvSpPr txBox="1"/>
            <p:nvPr/>
          </p:nvSpPr>
          <p:spPr>
            <a:xfrm>
              <a:off x="4179547" y="5030305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최종 선택한 템플릿을 사용자가 적절하게 수정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F23BA-71CC-41F1-A316-9CD22C17AD11}"/>
              </a:ext>
            </a:extLst>
          </p:cNvPr>
          <p:cNvGrpSpPr/>
          <p:nvPr/>
        </p:nvGrpSpPr>
        <p:grpSpPr>
          <a:xfrm>
            <a:off x="7828352" y="1366030"/>
            <a:ext cx="3020176" cy="4479884"/>
            <a:chOff x="7696428" y="1196752"/>
            <a:chExt cx="3020176" cy="447988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8BE80A-E08B-4EBA-86AF-44AB8261BDAA}"/>
                </a:ext>
              </a:extLst>
            </p:cNvPr>
            <p:cNvSpPr txBox="1"/>
            <p:nvPr/>
          </p:nvSpPr>
          <p:spPr>
            <a:xfrm>
              <a:off x="8284629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6</a:t>
              </a:r>
              <a:r>
                <a:rPr lang="en-US" altLang="ko-KR" sz="2000">
                  <a:latin typeface="+mn-lt"/>
                </a:rPr>
                <a:t>. </a:t>
              </a:r>
              <a:r>
                <a:rPr lang="ko-KR" altLang="en-US" sz="2000" dirty="0">
                  <a:latin typeface="+mn-lt"/>
                </a:rPr>
                <a:t>템플릿 저장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BF1213-8988-4E18-86C7-12A9CD071179}"/>
                </a:ext>
              </a:extLst>
            </p:cNvPr>
            <p:cNvSpPr txBox="1"/>
            <p:nvPr/>
          </p:nvSpPr>
          <p:spPr>
            <a:xfrm>
              <a:off x="7696428" y="5030305"/>
              <a:ext cx="302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수정 진행 중 진행상황 저장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수정 완료 후 저장 및 다운로드</a:t>
              </a:r>
              <a:endParaRPr lang="en-US" altLang="ko-KR" sz="1200" dirty="0">
                <a:latin typeface="+mn-lt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C20CDF-D863-411F-9E84-295A9C411E6D}"/>
              </a:ext>
            </a:extLst>
          </p:cNvPr>
          <p:cNvCxnSpPr>
            <a:cxnSpLocks/>
          </p:cNvCxnSpPr>
          <p:nvPr/>
        </p:nvCxnSpPr>
        <p:spPr>
          <a:xfrm>
            <a:off x="4011793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7E8C872-2A0A-473C-802A-A11BDDD4FC6E}"/>
              </a:ext>
            </a:extLst>
          </p:cNvPr>
          <p:cNvCxnSpPr>
            <a:cxnSpLocks/>
          </p:cNvCxnSpPr>
          <p:nvPr/>
        </p:nvCxnSpPr>
        <p:spPr>
          <a:xfrm>
            <a:off x="7828217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25AC759-1D3E-4295-93A7-7158BE0E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43" y="1848707"/>
            <a:ext cx="3018786" cy="3207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6D9A33-EBF4-4E4D-B4E4-F9E65B9C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1848707"/>
            <a:ext cx="3018786" cy="3207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56BB69-E523-44AD-98F9-B020A846A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826" y="1848707"/>
            <a:ext cx="3020176" cy="32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F46FA-D577-4D6F-91C8-5C877536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908720"/>
            <a:ext cx="9937104" cy="58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5FB8C87-B966-4711-9662-297FAD988898}"/>
              </a:ext>
            </a:extLst>
          </p:cNvPr>
          <p:cNvSpPr/>
          <p:nvPr/>
        </p:nvSpPr>
        <p:spPr>
          <a:xfrm>
            <a:off x="439047" y="2796475"/>
            <a:ext cx="2006273" cy="20001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BB75A2-69A7-4949-8F55-57C2F69EB33C}"/>
              </a:ext>
            </a:extLst>
          </p:cNvPr>
          <p:cNvSpPr/>
          <p:nvPr/>
        </p:nvSpPr>
        <p:spPr>
          <a:xfrm>
            <a:off x="2937817" y="1140811"/>
            <a:ext cx="3518222" cy="22881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A3ACBB-F3DA-4C35-BBFF-77FD18AE7FD8}"/>
              </a:ext>
            </a:extLst>
          </p:cNvPr>
          <p:cNvSpPr/>
          <p:nvPr/>
        </p:nvSpPr>
        <p:spPr>
          <a:xfrm>
            <a:off x="2937817" y="4149081"/>
            <a:ext cx="3518223" cy="2232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A5B0740-4608-4657-A9F2-8E6CF136F9A2}"/>
              </a:ext>
            </a:extLst>
          </p:cNvPr>
          <p:cNvSpPr/>
          <p:nvPr/>
        </p:nvSpPr>
        <p:spPr>
          <a:xfrm>
            <a:off x="7248128" y="2276872"/>
            <a:ext cx="4392488" cy="33843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51F2E0-64C4-4EDB-A3DB-32B53E3C92ED}"/>
              </a:ext>
            </a:extLst>
          </p:cNvPr>
          <p:cNvSpPr/>
          <p:nvPr/>
        </p:nvSpPr>
        <p:spPr>
          <a:xfrm>
            <a:off x="7494349" y="2929136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Restful API</a:t>
            </a: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0FD2868-7BB5-4C31-944F-035068C9F688}"/>
              </a:ext>
            </a:extLst>
          </p:cNvPr>
          <p:cNvSpPr/>
          <p:nvPr/>
        </p:nvSpPr>
        <p:spPr>
          <a:xfrm>
            <a:off x="9537430" y="2929136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상태관리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08BF42-3E19-43EC-AA34-FD3ED4E4D17A}"/>
              </a:ext>
            </a:extLst>
          </p:cNvPr>
          <p:cNvSpPr/>
          <p:nvPr/>
        </p:nvSpPr>
        <p:spPr>
          <a:xfrm>
            <a:off x="7494348" y="3780838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2AABA5-FC59-465C-9B36-EF8EF9DB7AAC}"/>
              </a:ext>
            </a:extLst>
          </p:cNvPr>
          <p:cNvSpPr/>
          <p:nvPr/>
        </p:nvSpPr>
        <p:spPr>
          <a:xfrm>
            <a:off x="9537430" y="3789040"/>
            <a:ext cx="1842011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페이지 편집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B43A23C-9240-422C-AC5D-348C5B606772}"/>
              </a:ext>
            </a:extLst>
          </p:cNvPr>
          <p:cNvSpPr/>
          <p:nvPr/>
        </p:nvSpPr>
        <p:spPr>
          <a:xfrm>
            <a:off x="3214037" y="2436957"/>
            <a:ext cx="1443836" cy="77601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군집화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02BEA5-1D7C-4326-9BE5-E01E911F3BDF}"/>
              </a:ext>
            </a:extLst>
          </p:cNvPr>
          <p:cNvSpPr/>
          <p:nvPr/>
        </p:nvSpPr>
        <p:spPr>
          <a:xfrm>
            <a:off x="4806350" y="2447482"/>
            <a:ext cx="1443835" cy="77601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추천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99BEEE-22B8-4C71-AF19-1B7B9FD193CD}"/>
              </a:ext>
            </a:extLst>
          </p:cNvPr>
          <p:cNvSpPr/>
          <p:nvPr/>
        </p:nvSpPr>
        <p:spPr>
          <a:xfrm>
            <a:off x="3151808" y="4592587"/>
            <a:ext cx="1445868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선호도 관리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C7441E-350E-4B19-9350-7B344E18965F}"/>
              </a:ext>
            </a:extLst>
          </p:cNvPr>
          <p:cNvSpPr/>
          <p:nvPr/>
        </p:nvSpPr>
        <p:spPr>
          <a:xfrm>
            <a:off x="3153841" y="5445224"/>
            <a:ext cx="144383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AI</a:t>
            </a:r>
            <a:r>
              <a:rPr lang="ko-KR" altLang="en-US"/>
              <a:t>와 통신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513308-5CCB-4B59-AEC1-2757A9D511E0}"/>
              </a:ext>
            </a:extLst>
          </p:cNvPr>
          <p:cNvSpPr/>
          <p:nvPr/>
        </p:nvSpPr>
        <p:spPr>
          <a:xfrm>
            <a:off x="4755889" y="5445224"/>
            <a:ext cx="144383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연동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79C53D-F0BD-4F8A-BDEE-FF4E3354678E}"/>
              </a:ext>
            </a:extLst>
          </p:cNvPr>
          <p:cNvSpPr/>
          <p:nvPr/>
        </p:nvSpPr>
        <p:spPr>
          <a:xfrm>
            <a:off x="8533510" y="1988840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Web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2A4EB7-0744-4C1E-B55D-EE87E2BBF410}"/>
              </a:ext>
            </a:extLst>
          </p:cNvPr>
          <p:cNvSpPr/>
          <p:nvPr/>
        </p:nvSpPr>
        <p:spPr>
          <a:xfrm>
            <a:off x="3751969" y="854066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9E33DE-CC46-432F-9AE4-401433157689}"/>
              </a:ext>
            </a:extLst>
          </p:cNvPr>
          <p:cNvSpPr/>
          <p:nvPr/>
        </p:nvSpPr>
        <p:spPr>
          <a:xfrm>
            <a:off x="3693008" y="3839525"/>
            <a:ext cx="2007840" cy="5760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Server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래픽 22" descr="데이터베이스">
            <a:extLst>
              <a:ext uri="{FF2B5EF4-FFF2-40B4-BE49-F238E27FC236}">
                <a16:creationId xmlns:a16="http://schemas.microsoft.com/office/drawing/2014/main" id="{B83FC461-8F30-4BE3-8E26-82D68C305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981" y="3050792"/>
            <a:ext cx="1754768" cy="175476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4722DA-06A3-422D-A9F7-E70ADC78A4B5}"/>
              </a:ext>
            </a:extLst>
          </p:cNvPr>
          <p:cNvSpPr/>
          <p:nvPr/>
        </p:nvSpPr>
        <p:spPr>
          <a:xfrm>
            <a:off x="840945" y="2564904"/>
            <a:ext cx="1198393" cy="4295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A507B2-54C0-4C94-A156-F3312D75DECB}"/>
              </a:ext>
            </a:extLst>
          </p:cNvPr>
          <p:cNvSpPr/>
          <p:nvPr/>
        </p:nvSpPr>
        <p:spPr>
          <a:xfrm>
            <a:off x="7485142" y="4623627"/>
            <a:ext cx="3894299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템플릿 선택</a:t>
            </a:r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16CA8C1C-E34A-4B54-BC0D-152A3C985B08}"/>
              </a:ext>
            </a:extLst>
          </p:cNvPr>
          <p:cNvSpPr/>
          <p:nvPr/>
        </p:nvSpPr>
        <p:spPr>
          <a:xfrm rot="16200000">
            <a:off x="4510048" y="3552069"/>
            <a:ext cx="311918" cy="1942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AD54F90A-C9C4-4A0F-BF9A-C5769729EEBA}"/>
              </a:ext>
            </a:extLst>
          </p:cNvPr>
          <p:cNvSpPr/>
          <p:nvPr/>
        </p:nvSpPr>
        <p:spPr>
          <a:xfrm>
            <a:off x="6473178" y="4805560"/>
            <a:ext cx="718295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223FAC3-DBEB-48AF-93DD-06DACFC28AC4}"/>
              </a:ext>
            </a:extLst>
          </p:cNvPr>
          <p:cNvSpPr/>
          <p:nvPr/>
        </p:nvSpPr>
        <p:spPr>
          <a:xfrm>
            <a:off x="2457683" y="4509120"/>
            <a:ext cx="462996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B5614EE7-FB24-4A72-9EF8-1CEDED6C6840}"/>
              </a:ext>
            </a:extLst>
          </p:cNvPr>
          <p:cNvSpPr/>
          <p:nvPr/>
        </p:nvSpPr>
        <p:spPr>
          <a:xfrm>
            <a:off x="2447436" y="2856495"/>
            <a:ext cx="462996" cy="194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E3284AA-76FD-49BD-9E51-846E538AF6DB}"/>
              </a:ext>
            </a:extLst>
          </p:cNvPr>
          <p:cNvSpPr/>
          <p:nvPr/>
        </p:nvSpPr>
        <p:spPr>
          <a:xfrm>
            <a:off x="3225850" y="1576733"/>
            <a:ext cx="3024335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 전처리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6438FE-325F-4042-AE3F-AE8BED8B276F}"/>
              </a:ext>
            </a:extLst>
          </p:cNvPr>
          <p:cNvSpPr/>
          <p:nvPr/>
        </p:nvSpPr>
        <p:spPr>
          <a:xfrm>
            <a:off x="4768169" y="4592587"/>
            <a:ext cx="1431554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0436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246EC80-74F0-480B-BDF7-ACBDE1228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430"/>
              </p:ext>
            </p:extLst>
          </p:nvPr>
        </p:nvGraphicFramePr>
        <p:xfrm>
          <a:off x="335360" y="1481256"/>
          <a:ext cx="5544616" cy="25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2028746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폴더의 이름을 연속된 숫자 이름으로 변경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&lt;script&gt;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 제거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&lt;a&gt;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href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속성 값을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#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으로 변경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4. 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파일을 가리키는 링크 수정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5.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각 폴더 내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제외한 다른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파일들 제거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E69D24-5295-4538-ABA3-54886F0CE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54470"/>
              </p:ext>
            </p:extLst>
          </p:nvPr>
        </p:nvGraphicFramePr>
        <p:xfrm>
          <a:off x="335360" y="4077072"/>
          <a:ext cx="5544616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335752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html </a:t>
                      </a:r>
                      <a:r>
                        <a:rPr lang="ko-KR" altLang="en-US" sz="16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</a:t>
                      </a:r>
                      <a:endParaRPr lang="en-US" altLang="ko-KR" sz="160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DF329F1-1B68-4C96-8AFA-7031984B4587}"/>
              </a:ext>
            </a:extLst>
          </p:cNvPr>
          <p:cNvGrpSpPr/>
          <p:nvPr/>
        </p:nvGrpSpPr>
        <p:grpSpPr>
          <a:xfrm>
            <a:off x="6312026" y="1617014"/>
            <a:ext cx="5373162" cy="4116242"/>
            <a:chOff x="6312026" y="1617014"/>
            <a:chExt cx="5373162" cy="411624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4371E2-645B-4BBF-97C9-F72E30BE9D78}"/>
                </a:ext>
              </a:extLst>
            </p:cNvPr>
            <p:cNvGrpSpPr/>
            <p:nvPr/>
          </p:nvGrpSpPr>
          <p:grpSpPr>
            <a:xfrm>
              <a:off x="6312026" y="2256496"/>
              <a:ext cx="5368625" cy="411799"/>
              <a:chOff x="6312026" y="2256496"/>
              <a:chExt cx="5368625" cy="41179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CF56BE6-9495-4952-86BC-62B89D7512A6}"/>
                  </a:ext>
                </a:extLst>
              </p:cNvPr>
              <p:cNvSpPr/>
              <p:nvPr/>
            </p:nvSpPr>
            <p:spPr>
              <a:xfrm>
                <a:off x="9911983" y="2259176"/>
                <a:ext cx="1768668" cy="40911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&lt;link</a:t>
                </a:r>
                <a:r>
                  <a:rPr lang="ko-KR" altLang="en-US" sz="1100" dirty="0"/>
                  <a:t>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style.css</a:t>
                </a:r>
                <a:r>
                  <a:rPr lang="en-US" altLang="ko-KR" sz="1100" dirty="0"/>
                  <a:t>” /&gt;</a:t>
                </a:r>
                <a:endParaRPr lang="ko-KR" altLang="en-US" sz="11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6FC7E0-7986-459A-8D71-1E20C804EA01}"/>
                  </a:ext>
                </a:extLst>
              </p:cNvPr>
              <p:cNvSpPr/>
              <p:nvPr/>
            </p:nvSpPr>
            <p:spPr>
              <a:xfrm>
                <a:off x="8128881" y="2256497"/>
                <a:ext cx="1621447" cy="40911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&lt;a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index.html</a:t>
                </a:r>
                <a:r>
                  <a:rPr lang="en-US" altLang="ko-KR" sz="1100" dirty="0"/>
                  <a:t>”&gt;</a:t>
                </a:r>
                <a:endParaRPr lang="ko-KR" altLang="en-US" sz="11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68D197-32F7-43C0-B990-37826C081065}"/>
                  </a:ext>
                </a:extLst>
              </p:cNvPr>
              <p:cNvSpPr/>
              <p:nvPr/>
            </p:nvSpPr>
            <p:spPr>
              <a:xfrm>
                <a:off x="6312026" y="2256496"/>
                <a:ext cx="1621447" cy="4091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&lt;script&gt; … &lt;/script&gt;</a:t>
                </a:r>
                <a:endParaRPr lang="ko-KR" altLang="en-US" sz="1100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7138189-328D-47F3-9C56-BE8A223BE15F}"/>
                </a:ext>
              </a:extLst>
            </p:cNvPr>
            <p:cNvGrpSpPr/>
            <p:nvPr/>
          </p:nvGrpSpPr>
          <p:grpSpPr>
            <a:xfrm>
              <a:off x="6316559" y="5324137"/>
              <a:ext cx="5368629" cy="409119"/>
              <a:chOff x="6316559" y="5324137"/>
              <a:chExt cx="5368629" cy="40911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FFBB64-1C9A-4CD4-B061-9600956C85D0}"/>
                  </a:ext>
                </a:extLst>
              </p:cNvPr>
              <p:cNvSpPr/>
              <p:nvPr/>
            </p:nvSpPr>
            <p:spPr>
              <a:xfrm>
                <a:off x="8079601" y="5324137"/>
                <a:ext cx="3605587" cy="40911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&lt;link</a:t>
                </a:r>
                <a:r>
                  <a:rPr lang="ko-KR" altLang="en-US" sz="1100" dirty="0"/>
                  <a:t>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http://127.0.0.1:3001/</a:t>
                </a:r>
                <a:r>
                  <a:rPr lang="en-US" altLang="ko-KR" sz="1100" dirty="0" err="1">
                    <a:solidFill>
                      <a:srgbClr val="FFFF00"/>
                    </a:solidFill>
                  </a:rPr>
                  <a:t>tmps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/1/style.css</a:t>
                </a:r>
                <a:r>
                  <a:rPr lang="en-US" altLang="ko-KR" sz="1100" dirty="0"/>
                  <a:t>” /&gt;</a:t>
                </a:r>
                <a:endParaRPr lang="ko-KR" altLang="en-US" sz="11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C9708E2-E598-4F92-985D-90290EAB6DA9}"/>
                  </a:ext>
                </a:extLst>
              </p:cNvPr>
              <p:cNvSpPr/>
              <p:nvPr/>
            </p:nvSpPr>
            <p:spPr>
              <a:xfrm>
                <a:off x="6316559" y="5324137"/>
                <a:ext cx="1621447" cy="40911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&lt;a </a:t>
                </a:r>
                <a:r>
                  <a:rPr lang="en-US" altLang="ko-KR" sz="1100" dirty="0" err="1"/>
                  <a:t>href</a:t>
                </a:r>
                <a:r>
                  <a:rPr lang="en-US" altLang="ko-KR" sz="1100" dirty="0"/>
                  <a:t>=“</a:t>
                </a:r>
                <a:r>
                  <a:rPr lang="en-US" altLang="ko-KR" sz="1100" dirty="0">
                    <a:solidFill>
                      <a:srgbClr val="FFFF00"/>
                    </a:solidFill>
                  </a:rPr>
                  <a:t>#</a:t>
                </a:r>
                <a:r>
                  <a:rPr lang="en-US" altLang="ko-KR" sz="1100" dirty="0"/>
                  <a:t>”&gt;</a:t>
                </a:r>
                <a:endParaRPr lang="ko-KR" altLang="en-US" sz="1100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B5409-DD1E-46CC-944F-2C6036EF4692}"/>
                </a:ext>
              </a:extLst>
            </p:cNvPr>
            <p:cNvSpPr txBox="1"/>
            <p:nvPr/>
          </p:nvSpPr>
          <p:spPr>
            <a:xfrm>
              <a:off x="7364112" y="1617014"/>
              <a:ext cx="32993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75000"/>
                    </a:schemeClr>
                  </a:solidFill>
                </a:rPr>
                <a:t>&lt;index.html </a:t>
              </a:r>
              <a:r>
                <a:rPr lang="ko-KR" altLang="en-US" sz="3200" dirty="0">
                  <a:solidFill>
                    <a:schemeClr val="accent5">
                      <a:lumMod val="75000"/>
                    </a:schemeClr>
                  </a:solidFill>
                </a:rPr>
                <a:t>파일</a:t>
              </a:r>
              <a:r>
                <a:rPr lang="en-US" altLang="ko-KR" sz="3200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  <a:endParaRPr lang="ko-KR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210C2F-D831-431D-9107-09E2AEFBB175}"/>
                </a:ext>
              </a:extLst>
            </p:cNvPr>
            <p:cNvSpPr txBox="1"/>
            <p:nvPr/>
          </p:nvSpPr>
          <p:spPr>
            <a:xfrm>
              <a:off x="7005287" y="3565328"/>
              <a:ext cx="432041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0" b="1" dirty="0"/>
                <a:t>데이터 전 처리</a:t>
              </a:r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4C1B3EAA-E78C-4E41-B706-940B85A00AB2}"/>
                </a:ext>
              </a:extLst>
            </p:cNvPr>
            <p:cNvSpPr/>
            <p:nvPr/>
          </p:nvSpPr>
          <p:spPr>
            <a:xfrm>
              <a:off x="8522662" y="4716755"/>
              <a:ext cx="833883" cy="3177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4F4D5FB9-CF8A-4A31-A435-18E66526524C}"/>
                </a:ext>
              </a:extLst>
            </p:cNvPr>
            <p:cNvSpPr/>
            <p:nvPr/>
          </p:nvSpPr>
          <p:spPr>
            <a:xfrm>
              <a:off x="8522661" y="2957948"/>
              <a:ext cx="833883" cy="3177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64028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rename_data()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rename_data()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경로와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숫자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n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읽은 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내 모든 파일의 이름을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n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부터 시작하는 연속적인 숫자로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81098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file_convert()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file_convert()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&lt;script&gt;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태그를 지우고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모든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&lt;a&gt;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href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속성 값을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#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으로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52218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css_link_convert()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css_link_convert()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css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 링크를 바꿈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2944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organize_folder()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organize_folder()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같은 위치의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data.txt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경로를 읽은 뒤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대상 디렉토리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내 모든 폴더에 있는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파일 중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index.html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을 제외하고 모두 지움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68CE52-EB4D-44BB-B359-F6E5ABF2D8A8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전처리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13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êµ°ì§í">
            <a:extLst>
              <a:ext uri="{FF2B5EF4-FFF2-40B4-BE49-F238E27FC236}">
                <a16:creationId xmlns:a16="http://schemas.microsoft.com/office/drawing/2014/main" id="{4ED6493A-890A-4CE9-973C-E23751893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60" y="1481256"/>
            <a:ext cx="5445674" cy="35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8928B-BAA5-4522-93CB-78262F48D702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군집화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8CAD649-AB4A-4E65-89CD-1120AF7C5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42605"/>
              </p:ext>
            </p:extLst>
          </p:nvPr>
        </p:nvGraphicFramePr>
        <p:xfrm>
          <a:off x="335360" y="1481256"/>
          <a:ext cx="5544616" cy="20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966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클러스터링 수행 전 데이터 전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클러스터링 수행 후 결과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45CEFFC-E6BB-44CE-894E-6C72BEFE8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2101"/>
              </p:ext>
            </p:extLst>
          </p:nvPr>
        </p:nvGraphicFramePr>
        <p:xfrm>
          <a:off x="335360" y="3717032"/>
          <a:ext cx="5544616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1776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웹 페이지 스크린 샷 이미지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CA9E5A-C370-469F-AAAA-0BCF8663EBEE}"/>
              </a:ext>
            </a:extLst>
          </p:cNvPr>
          <p:cNvSpPr txBox="1"/>
          <p:nvPr/>
        </p:nvSpPr>
        <p:spPr>
          <a:xfrm>
            <a:off x="6471192" y="5251266"/>
            <a:ext cx="5137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+mn-lt"/>
                <a:ea typeface="+mj-ea"/>
              </a:rPr>
              <a:t>전처리된 템플릿들의 이미지를 참고하여 특징을 파악하고</a:t>
            </a:r>
            <a:br>
              <a:rPr lang="en-US" altLang="ko-KR" sz="1500">
                <a:latin typeface="+mn-lt"/>
                <a:ea typeface="+mj-ea"/>
              </a:rPr>
            </a:br>
            <a:r>
              <a:rPr lang="ko-KR" altLang="en-US" sz="1500">
                <a:latin typeface="+mn-lt"/>
                <a:ea typeface="+mj-ea"/>
              </a:rPr>
              <a:t>다양한 클래스로 분류</a:t>
            </a:r>
          </a:p>
        </p:txBody>
      </p:sp>
    </p:spTree>
    <p:extLst>
      <p:ext uri="{BB962C8B-B14F-4D97-AF65-F5344CB8AC3E}">
        <p14:creationId xmlns:p14="http://schemas.microsoft.com/office/powerpoint/2010/main" val="16282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33799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compute_hashes()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compute_hashes(files, hashfunc)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files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있는 모든 이미지 파일에 대해 지정한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hashfunc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사용해 해시 값을 계산하고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계산된 해시 값 리스트를 반환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73453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web_clustering()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web_clustering(img_path, eps, min_samples)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Img_path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경로에 있는 모든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.png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파일에 대해 클러스터링을 수행하여 데이터들을 여러 분류로 나눔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1C71D2-EC35-4DB6-B096-45CF1D6640D2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군집화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84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70D767-EA1A-4354-A35F-012C6659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2" t="6013" r="3777" b="7553"/>
          <a:stretch/>
        </p:blipFill>
        <p:spPr>
          <a:xfrm>
            <a:off x="6312026" y="2996952"/>
            <a:ext cx="5358784" cy="296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DC337-38CD-47F3-B287-20C6EB0BAEE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CE6E33C-9F40-4DD5-9AC8-CAB7549DA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37628"/>
              </p:ext>
            </p:extLst>
          </p:nvPr>
        </p:nvGraphicFramePr>
        <p:xfrm>
          <a:off x="335360" y="1481256"/>
          <a:ext cx="5544616" cy="20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966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 별 추천 템플릿 리스트를 주는 기능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누적 선택을 고려해서 사용자에게 템플릿 리스트를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341480-C4FB-43F8-9A67-A0BD1F707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07557"/>
              </p:ext>
            </p:extLst>
          </p:nvPr>
        </p:nvGraphicFramePr>
        <p:xfrm>
          <a:off x="335360" y="3717032"/>
          <a:ext cx="5544616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1776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선택한 템플릿에 대한 기록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선택 횟수에 대한 기록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FCD4C-F52D-42B4-95FD-9E3DE35F9F1E}"/>
              </a:ext>
            </a:extLst>
          </p:cNvPr>
          <p:cNvSpPr/>
          <p:nvPr/>
        </p:nvSpPr>
        <p:spPr>
          <a:xfrm>
            <a:off x="6960096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2CCE4-2E77-437A-BDE7-4EB8A1D39276}"/>
              </a:ext>
            </a:extLst>
          </p:cNvPr>
          <p:cNvSpPr/>
          <p:nvPr/>
        </p:nvSpPr>
        <p:spPr>
          <a:xfrm>
            <a:off x="8343346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D1B5F-CB4A-4BBA-B90C-E1FFD1429C09}"/>
              </a:ext>
            </a:extLst>
          </p:cNvPr>
          <p:cNvSpPr/>
          <p:nvPr/>
        </p:nvSpPr>
        <p:spPr>
          <a:xfrm>
            <a:off x="9718718" y="1481256"/>
            <a:ext cx="1273826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템플릿 선택 기록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47915-CE26-4501-8DA3-217D65A2E643}"/>
              </a:ext>
            </a:extLst>
          </p:cNvPr>
          <p:cNvSpPr txBox="1"/>
          <p:nvPr/>
        </p:nvSpPr>
        <p:spPr>
          <a:xfrm>
            <a:off x="8450304" y="1771240"/>
            <a:ext cx="10599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>
                <a:latin typeface="+mn-lt"/>
              </a:rPr>
              <a:t>A I</a:t>
            </a:r>
            <a:endParaRPr lang="ko-KR" altLang="en-US" sz="5000" b="1">
              <a:latin typeface="+mn-lt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502E5D7-19B1-4ACD-89F4-D45B42AC1C2B}"/>
              </a:ext>
            </a:extLst>
          </p:cNvPr>
          <p:cNvSpPr/>
          <p:nvPr/>
        </p:nvSpPr>
        <p:spPr>
          <a:xfrm>
            <a:off x="8563316" y="2618860"/>
            <a:ext cx="833883" cy="3177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82606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get_ratio()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get_ratio()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선택한 템플릿 리스트를 분석해 새롭게 추천할 템플릿의 각 분류 별 비율 계산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1210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compute_list()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compute_list(sel_list)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서버로부터 사용자가 선택한 템플릿 리스트를 받아 화면에 새롭게 띄워줄 템플릿 리스트를 만들어 서버로 보냄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4FCBDC-0FBA-4209-B5AD-9D1FD9AAB04C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31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8074A9-8795-4174-AA2B-1A3D4637E464}"/>
              </a:ext>
            </a:extLst>
          </p:cNvPr>
          <p:cNvSpPr/>
          <p:nvPr/>
        </p:nvSpPr>
        <p:spPr>
          <a:xfrm>
            <a:off x="6384032" y="1263978"/>
            <a:ext cx="5259568" cy="1267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73332FB-DA2A-4D23-8B6B-B5241C117044}"/>
              </a:ext>
            </a:extLst>
          </p:cNvPr>
          <p:cNvSpPr/>
          <p:nvPr/>
        </p:nvSpPr>
        <p:spPr>
          <a:xfrm>
            <a:off x="10533751" y="3860215"/>
            <a:ext cx="1292327" cy="14917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2F68FF-7303-48A4-A53F-42EB62B356CA}"/>
              </a:ext>
            </a:extLst>
          </p:cNvPr>
          <p:cNvSpPr/>
          <p:nvPr/>
        </p:nvSpPr>
        <p:spPr>
          <a:xfrm>
            <a:off x="10725100" y="3689741"/>
            <a:ext cx="925218" cy="340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DB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7CC862-B9A7-4C21-A82B-270C8CF6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263" y="1717791"/>
            <a:ext cx="3276807" cy="728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1C7898-8354-4E32-97F3-CD4E4024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94" y="1713522"/>
            <a:ext cx="1475107" cy="72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71B55-5CA4-4B7B-9EB2-50AAF350BFD5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6381B0-B48F-4493-92C6-99F9C89C6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43120"/>
              </p:ext>
            </p:extLst>
          </p:nvPr>
        </p:nvGraphicFramePr>
        <p:xfrm>
          <a:off x="335360" y="1193224"/>
          <a:ext cx="5544616" cy="158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09264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와 연동하여 사용자 데이터를 관리하고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인공지능이 학습한 템플릿 데이터를 추출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E1E432-A930-4233-AA66-9FE9AFB7E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67655"/>
              </p:ext>
            </p:extLst>
          </p:nvPr>
        </p:nvGraphicFramePr>
        <p:xfrm>
          <a:off x="335360" y="2852936"/>
          <a:ext cx="5544616" cy="18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26374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가입정보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성향 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인공지능에 학습된 템플릿 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25FFCE-06CE-4E1E-AFE5-A286FDCD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098"/>
              </p:ext>
            </p:extLst>
          </p:nvPr>
        </p:nvGraphicFramePr>
        <p:xfrm>
          <a:off x="335360" y="4753516"/>
          <a:ext cx="5544616" cy="126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6068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사용자의 비밀번호같은 정보는 암호화 하여 보관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D34EABCD-880D-4AAB-95A2-63D831F25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8426" y="4033901"/>
            <a:ext cx="1267652" cy="126765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51E9E1-1EE9-48FA-AE10-7676D6ACD27D}"/>
              </a:ext>
            </a:extLst>
          </p:cNvPr>
          <p:cNvSpPr/>
          <p:nvPr/>
        </p:nvSpPr>
        <p:spPr>
          <a:xfrm>
            <a:off x="6347585" y="3865598"/>
            <a:ext cx="1292327" cy="14917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3B7AD7-7238-48AF-AC8E-7C75E2DAF411}"/>
              </a:ext>
            </a:extLst>
          </p:cNvPr>
          <p:cNvSpPr/>
          <p:nvPr/>
        </p:nvSpPr>
        <p:spPr>
          <a:xfrm>
            <a:off x="6538934" y="3695124"/>
            <a:ext cx="925218" cy="3409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SERVER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FE2EF-977E-46F2-B7B9-F52AAA8AF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07" y="4218200"/>
            <a:ext cx="1207871" cy="927546"/>
          </a:xfrm>
          <a:prstGeom prst="rect">
            <a:avLst/>
          </a:prstGeom>
        </p:spPr>
      </p:pic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DD2D40E0-218B-45A5-A9C1-34A6D0DA4277}"/>
              </a:ext>
            </a:extLst>
          </p:cNvPr>
          <p:cNvSpPr/>
          <p:nvPr/>
        </p:nvSpPr>
        <p:spPr>
          <a:xfrm>
            <a:off x="6888088" y="2960512"/>
            <a:ext cx="4464496" cy="635453"/>
          </a:xfrm>
          <a:prstGeom prst="curvedDownArrow">
            <a:avLst>
              <a:gd name="adj1" fmla="val 2225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5614F46E-8E4C-4ED1-825A-DA59BBB456AB}"/>
              </a:ext>
            </a:extLst>
          </p:cNvPr>
          <p:cNvSpPr/>
          <p:nvPr/>
        </p:nvSpPr>
        <p:spPr>
          <a:xfrm rot="10800000">
            <a:off x="6888088" y="5457842"/>
            <a:ext cx="4464496" cy="635453"/>
          </a:xfrm>
          <a:prstGeom prst="curvedDownArrow">
            <a:avLst>
              <a:gd name="adj1" fmla="val 22250"/>
              <a:gd name="adj2" fmla="val 50000"/>
              <a:gd name="adj3" fmla="val 25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E6883A-6802-4B26-9C3D-D4248833F4A5}"/>
              </a:ext>
            </a:extLst>
          </p:cNvPr>
          <p:cNvSpPr/>
          <p:nvPr/>
        </p:nvSpPr>
        <p:spPr>
          <a:xfrm>
            <a:off x="7968208" y="5564471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정보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6CE55C-DA93-45DF-9FB4-651C94B92341}"/>
              </a:ext>
            </a:extLst>
          </p:cNvPr>
          <p:cNvSpPr/>
          <p:nvPr/>
        </p:nvSpPr>
        <p:spPr>
          <a:xfrm>
            <a:off x="9175586" y="5564470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템플릿 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36F50-49CE-4F34-A939-BA87F67745E9}"/>
              </a:ext>
            </a:extLst>
          </p:cNvPr>
          <p:cNvSpPr/>
          <p:nvPr/>
        </p:nvSpPr>
        <p:spPr>
          <a:xfrm>
            <a:off x="7963299" y="3140110"/>
            <a:ext cx="1152128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사용자 가입정보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3747AD-8F6A-4F5C-AFFC-718AA1091738}"/>
              </a:ext>
            </a:extLst>
          </p:cNvPr>
          <p:cNvSpPr/>
          <p:nvPr/>
        </p:nvSpPr>
        <p:spPr>
          <a:xfrm>
            <a:off x="9183488" y="3140110"/>
            <a:ext cx="1152128" cy="3177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성향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175210-9804-4A9A-B5C5-8F61C6644E75}"/>
              </a:ext>
            </a:extLst>
          </p:cNvPr>
          <p:cNvSpPr/>
          <p:nvPr/>
        </p:nvSpPr>
        <p:spPr>
          <a:xfrm>
            <a:off x="8599522" y="5189298"/>
            <a:ext cx="1152128" cy="3177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성향 데이터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23ADF-658E-4B38-A60C-797BB68A3426}"/>
              </a:ext>
            </a:extLst>
          </p:cNvPr>
          <p:cNvSpPr txBox="1"/>
          <p:nvPr/>
        </p:nvSpPr>
        <p:spPr>
          <a:xfrm>
            <a:off x="8114926" y="434223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정보의 저장과 추출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831D02-C410-4E40-8AEF-0904E8A2CFDD}"/>
              </a:ext>
            </a:extLst>
          </p:cNvPr>
          <p:cNvSpPr/>
          <p:nvPr/>
        </p:nvSpPr>
        <p:spPr>
          <a:xfrm>
            <a:off x="6384032" y="1052736"/>
            <a:ext cx="1575992" cy="436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DB </a:t>
            </a:r>
            <a:r>
              <a:rPr lang="ko-KR" altLang="en-US">
                <a:solidFill>
                  <a:schemeClr val="tx1"/>
                </a:solidFill>
              </a:rPr>
              <a:t>일부</a:t>
            </a:r>
          </a:p>
        </p:txBody>
      </p:sp>
    </p:spTree>
    <p:extLst>
      <p:ext uri="{BB962C8B-B14F-4D97-AF65-F5344CB8AC3E}">
        <p14:creationId xmlns:p14="http://schemas.microsoft.com/office/powerpoint/2010/main" val="205440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852CB3A-F5B1-4A78-BAE9-8918025F8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2" y="10219"/>
            <a:ext cx="12192000" cy="6877646"/>
          </a:xfrm>
          <a:prstGeom prst="rect">
            <a:avLst/>
          </a:prstGeom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6057265" y="2001969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관련 연구 및 사례</a:t>
            </a:r>
            <a:endParaRPr lang="en-US" altLang="ko-KR" sz="15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기존의 존재하는 사례</a:t>
            </a: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1610952" y="2558817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시스템 수행 시나리오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시나리오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6091988" y="3154097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시스템 구성도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시스템 구성도</a:t>
            </a: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6096000" y="4306225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개발 환경 및 개발 방법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주제의 개발 환경 및 개발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CA63F0-9D1F-40DF-BF62-37C594ED9BD2}"/>
              </a:ext>
            </a:extLst>
          </p:cNvPr>
          <p:cNvSpPr txBox="1"/>
          <p:nvPr/>
        </p:nvSpPr>
        <p:spPr>
          <a:xfrm>
            <a:off x="4422472" y="247207"/>
            <a:ext cx="327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목차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745ABF0-65B1-4024-BE1E-AC593280821F}"/>
              </a:ext>
            </a:extLst>
          </p:cNvPr>
          <p:cNvCxnSpPr>
            <a:cxnSpLocks/>
          </p:cNvCxnSpPr>
          <p:nvPr/>
        </p:nvCxnSpPr>
        <p:spPr>
          <a:xfrm>
            <a:off x="2711624" y="1196752"/>
            <a:ext cx="684076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24">
            <a:extLst>
              <a:ext uri="{FF2B5EF4-FFF2-40B4-BE49-F238E27FC236}">
                <a16:creationId xmlns:a16="http://schemas.microsoft.com/office/drawing/2014/main" id="{8473130B-AA68-444F-BF2A-A094A96CFE0B}"/>
              </a:ext>
            </a:extLst>
          </p:cNvPr>
          <p:cNvSpPr txBox="1">
            <a:spLocks/>
          </p:cNvSpPr>
          <p:nvPr/>
        </p:nvSpPr>
        <p:spPr>
          <a:xfrm>
            <a:off x="1633073" y="4901505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업무 분담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업무 분담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24">
            <a:extLst>
              <a:ext uri="{FF2B5EF4-FFF2-40B4-BE49-F238E27FC236}">
                <a16:creationId xmlns:a16="http://schemas.microsoft.com/office/drawing/2014/main" id="{3DB7518B-2928-48F1-987B-2285F5BA6CAC}"/>
              </a:ext>
            </a:extLst>
          </p:cNvPr>
          <p:cNvSpPr txBox="1">
            <a:spLocks/>
          </p:cNvSpPr>
          <p:nvPr/>
        </p:nvSpPr>
        <p:spPr>
          <a:xfrm>
            <a:off x="6104701" y="5462001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종합 설계 수행일정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일정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24">
            <a:extLst>
              <a:ext uri="{FF2B5EF4-FFF2-40B4-BE49-F238E27FC236}">
                <a16:creationId xmlns:a16="http://schemas.microsoft.com/office/drawing/2014/main" id="{8A050A20-30CD-43BD-84FA-6F4019E7B096}"/>
              </a:ext>
            </a:extLst>
          </p:cNvPr>
          <p:cNvSpPr txBox="1">
            <a:spLocks/>
          </p:cNvSpPr>
          <p:nvPr/>
        </p:nvSpPr>
        <p:spPr>
          <a:xfrm>
            <a:off x="1606662" y="6072849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필요 기술 및 참고문헌</a:t>
            </a:r>
            <a:endParaRPr lang="en-US" altLang="ko-KR" sz="1500" b="1" strike="noStrike" cap="non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algn="ctr" defTabSz="508000"/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주제를 구현하기 위한 기술</a:t>
            </a:r>
            <a:endParaRPr lang="ko-KR" altLang="en-US" sz="13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0">
            <a:extLst>
              <a:ext uri="{FF2B5EF4-FFF2-40B4-BE49-F238E27FC236}">
                <a16:creationId xmlns:a16="http://schemas.microsoft.com/office/drawing/2014/main" id="{6B3BE04F-9FB8-4C42-9AD6-2F55FBAF66CC}"/>
              </a:ext>
            </a:extLst>
          </p:cNvPr>
          <p:cNvSpPr txBox="1">
            <a:spLocks/>
          </p:cNvSpPr>
          <p:nvPr/>
        </p:nvSpPr>
        <p:spPr>
          <a:xfrm>
            <a:off x="1599664" y="1381642"/>
            <a:ext cx="445706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종합 설계 개요</a:t>
            </a: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선정된 주제에 대한 배경</a:t>
            </a:r>
            <a:r>
              <a:rPr lang="en-US" altLang="ko-KR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r>
              <a:rPr lang="en-US" altLang="ko-KR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효과</a:t>
            </a:r>
          </a:p>
        </p:txBody>
      </p:sp>
      <p:sp>
        <p:nvSpPr>
          <p:cNvPr id="15" name="텍스트 상자 24">
            <a:extLst>
              <a:ext uri="{FF2B5EF4-FFF2-40B4-BE49-F238E27FC236}">
                <a16:creationId xmlns:a16="http://schemas.microsoft.com/office/drawing/2014/main" id="{D5E67A93-D523-44B6-B278-2C2EAB18B9CC}"/>
              </a:ext>
            </a:extLst>
          </p:cNvPr>
          <p:cNvSpPr txBox="1">
            <a:spLocks/>
          </p:cNvSpPr>
          <p:nvPr/>
        </p:nvSpPr>
        <p:spPr>
          <a:xfrm>
            <a:off x="1615880" y="3730161"/>
            <a:ext cx="4455795" cy="524503"/>
          </a:xfrm>
          <a:prstGeom prst="rect">
            <a:avLst/>
          </a:prstGeom>
          <a:noFill/>
          <a:ln w="12700" cap="flat" cmpd="sng">
            <a:noFill/>
            <a:prstDash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모듈 별 상세설계</a:t>
            </a:r>
            <a:endParaRPr lang="en-US" altLang="ko-KR" sz="15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모듈 별 상세 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0645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signUpDB()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signUpDB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입력된 아이디를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에서 검색하여 중복되지 않은 경우만 비밀번호를 암호화 한 뒤 회원정보를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저장하고 세션을 발급하여 로그인 처리해주는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66324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signInDB()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signInDB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검색해 입력된 아이디가 존재하는지 확인하고 존재한다면 비밀번호를 대조하고 최종적으로 회원임이 확인 되면 세션을 발급하고 로그인처리를 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11838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changePw()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changePw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입력받은 이전 비밀번호와 대조하여 일치하면 새롭게 입력받은 비밀번호를 암호화 하여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업데이트 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26122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findId()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findId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할 당시의 이메일을 입력하면 해당 이메일에 지정된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SMTP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서버를 이용해서 아이디가 적힌 메일을 발송하는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5E17330-7F3B-4AA4-9497-EB903FE49A1C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92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FD0B77D-1715-4C37-AE80-ED95FF81DC55}"/>
              </a:ext>
            </a:extLst>
          </p:cNvPr>
          <p:cNvSpPr/>
          <p:nvPr/>
        </p:nvSpPr>
        <p:spPr>
          <a:xfrm rot="10800000">
            <a:off x="6681622" y="5150594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61A4E47-7045-499A-975D-90F63BC94BCC}"/>
              </a:ext>
            </a:extLst>
          </p:cNvPr>
          <p:cNvSpPr/>
          <p:nvPr/>
        </p:nvSpPr>
        <p:spPr>
          <a:xfrm>
            <a:off x="6707662" y="3842729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BF6B263-ED92-4E95-AEDB-FD634C6828CF}"/>
              </a:ext>
            </a:extLst>
          </p:cNvPr>
          <p:cNvSpPr/>
          <p:nvPr/>
        </p:nvSpPr>
        <p:spPr>
          <a:xfrm rot="10800000">
            <a:off x="6662862" y="2574485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E1DD2-C099-4540-8831-02CA675901B8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967CAA-7EDF-4112-855E-F9F00ED2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83321"/>
              </p:ext>
            </p:extLst>
          </p:nvPr>
        </p:nvGraphicFramePr>
        <p:xfrm>
          <a:off x="335360" y="1193224"/>
          <a:ext cx="5544616" cy="191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46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AI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 부터 추천 템플릿 정보를 받아오고 사용자에게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템플릿을 보여줄 때 템플릿 정보를 추출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AI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에게 고객의 성향데이터와 선택 템플릿 정보들을 이용해 추천 템플릿 요청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8696B40-1ECF-480D-B253-2F31D73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90122"/>
              </p:ext>
            </p:extLst>
          </p:nvPr>
        </p:nvGraphicFramePr>
        <p:xfrm>
          <a:off x="335360" y="3212976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2090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회원의 성향데이터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선택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추출된 템플릿 정보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E378E4-98F6-4BF7-A722-FC27F7428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33968"/>
              </p:ext>
            </p:extLst>
          </p:nvPr>
        </p:nvGraphicFramePr>
        <p:xfrm>
          <a:off x="335360" y="4976182"/>
          <a:ext cx="5544616" cy="126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6068"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고객의 성향에 따라 서로 다른 템플릿 추천을 제공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C5E056A-C01F-4935-ADE7-231A487613ED}"/>
              </a:ext>
            </a:extLst>
          </p:cNvPr>
          <p:cNvSpPr/>
          <p:nvPr/>
        </p:nvSpPr>
        <p:spPr>
          <a:xfrm>
            <a:off x="6697719" y="1504399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2A144F2B-B594-4A7B-868B-52F995B0BF2F}"/>
              </a:ext>
            </a:extLst>
          </p:cNvPr>
          <p:cNvSpPr/>
          <p:nvPr/>
        </p:nvSpPr>
        <p:spPr>
          <a:xfrm>
            <a:off x="6134233" y="753878"/>
            <a:ext cx="1113895" cy="33978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SERVER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82F2EEE-D91D-45B4-81B5-A173B143A74B}"/>
              </a:ext>
            </a:extLst>
          </p:cNvPr>
          <p:cNvSpPr/>
          <p:nvPr/>
        </p:nvSpPr>
        <p:spPr>
          <a:xfrm>
            <a:off x="10488488" y="742638"/>
            <a:ext cx="1113895" cy="33978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F38CC8-BF39-4B6C-AC43-AE8853242E0B}"/>
              </a:ext>
            </a:extLst>
          </p:cNvPr>
          <p:cNvCxnSpPr>
            <a:cxnSpLocks/>
          </p:cNvCxnSpPr>
          <p:nvPr/>
        </p:nvCxnSpPr>
        <p:spPr>
          <a:xfrm>
            <a:off x="6672064" y="1093665"/>
            <a:ext cx="19116" cy="528766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D9DD4C4-8076-40A0-B523-C3256C7920AD}"/>
              </a:ext>
            </a:extLst>
          </p:cNvPr>
          <p:cNvCxnSpPr>
            <a:cxnSpLocks/>
          </p:cNvCxnSpPr>
          <p:nvPr/>
        </p:nvCxnSpPr>
        <p:spPr>
          <a:xfrm>
            <a:off x="11035877" y="1093665"/>
            <a:ext cx="19116" cy="528766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624BFD6-BDFA-4109-955D-B68A9B3F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42" y="3544140"/>
            <a:ext cx="1532762" cy="7877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F9C8E5-0C6C-4ED8-8B68-7395D88E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49" y="2276872"/>
            <a:ext cx="1534094" cy="7877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4554255-9418-4C25-9FD5-3A036F6B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14" y="4850857"/>
            <a:ext cx="1543655" cy="7939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6D980D-B1C1-48E5-987D-232D17102C3F}"/>
              </a:ext>
            </a:extLst>
          </p:cNvPr>
          <p:cNvSpPr txBox="1"/>
          <p:nvPr/>
        </p:nvSpPr>
        <p:spPr>
          <a:xfrm>
            <a:off x="8411769" y="1276869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 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97019-FA04-49DC-97A3-2035F234924A}"/>
              </a:ext>
            </a:extLst>
          </p:cNvPr>
          <p:cNvSpPr txBox="1"/>
          <p:nvPr/>
        </p:nvSpPr>
        <p:spPr>
          <a:xfrm>
            <a:off x="8040216" y="2005943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회원에 맞는 템플릿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682F0-9E69-4638-AE9B-BC02FA856C6A}"/>
              </a:ext>
            </a:extLst>
          </p:cNvPr>
          <p:cNvSpPr txBox="1"/>
          <p:nvPr/>
        </p:nvSpPr>
        <p:spPr>
          <a:xfrm>
            <a:off x="8112224" y="3284984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회원의 선택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36F508-526E-4865-8B4A-E804492115F8}"/>
              </a:ext>
            </a:extLst>
          </p:cNvPr>
          <p:cNvSpPr txBox="1"/>
          <p:nvPr/>
        </p:nvSpPr>
        <p:spPr>
          <a:xfrm>
            <a:off x="7598588" y="4591887"/>
            <a:ext cx="25298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선택된 템플릿과 유사한 템플릿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6029899-D95B-443F-85BB-F23F9E2ACAE0}"/>
              </a:ext>
            </a:extLst>
          </p:cNvPr>
          <p:cNvSpPr/>
          <p:nvPr/>
        </p:nvSpPr>
        <p:spPr>
          <a:xfrm>
            <a:off x="6707662" y="6104122"/>
            <a:ext cx="4319042" cy="203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4D7C8-7B70-4420-8F0C-E9EC21529D75}"/>
              </a:ext>
            </a:extLst>
          </p:cNvPr>
          <p:cNvSpPr txBox="1"/>
          <p:nvPr/>
        </p:nvSpPr>
        <p:spPr>
          <a:xfrm>
            <a:off x="8433927" y="5882352"/>
            <a:ext cx="9108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latin typeface="+mn-lt"/>
              </a:rPr>
              <a:t>최종 선택</a:t>
            </a:r>
          </a:p>
        </p:txBody>
      </p:sp>
    </p:spTree>
    <p:extLst>
      <p:ext uri="{BB962C8B-B14F-4D97-AF65-F5344CB8AC3E}">
        <p14:creationId xmlns:p14="http://schemas.microsoft.com/office/powerpoint/2010/main" val="9218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86412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aiTemplate()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aiTemplate (response, templates, token, callback)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인공지능 서버에 선택한 템플릿과 유사한 템플릿을 요청하고 받아온 템플릿들을 클라이언트에 출력하는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0796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aiSubmit()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aiSubmit (response, html, token, function(html))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최종 선택한 템플릿을 다운로드 받아 페이지 편집 화면에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015233-4CDE-4633-AAFD-2511F7BCA930}"/>
              </a:ext>
            </a:extLst>
          </p:cNvPr>
          <p:cNvSpPr txBox="1"/>
          <p:nvPr/>
        </p:nvSpPr>
        <p:spPr>
          <a:xfrm>
            <a:off x="191344" y="188640"/>
            <a:ext cx="6552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979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41C7F4-5BE6-4D6C-AE78-D27EAA6ABD32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선호도 관리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F10462-F775-4366-AA0C-C1AEAF1E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675050"/>
              </p:ext>
            </p:extLst>
          </p:nvPr>
        </p:nvGraphicFramePr>
        <p:xfrm>
          <a:off x="335360" y="1193224"/>
          <a:ext cx="5544616" cy="165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46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특정 회원의 성향과 기호를 알 수 있도록 데이터 적재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대중적인 디자인과 회원 선호도 파악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114C3E-E66C-406B-83D2-7A574D6B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71562"/>
              </p:ext>
            </p:extLst>
          </p:nvPr>
        </p:nvGraphicFramePr>
        <p:xfrm>
          <a:off x="335360" y="2923768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2090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 선택 횟수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회원의 성향데이터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CF8D29F-EE1A-4DE0-B2D3-581EF6E20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299498"/>
              </p:ext>
            </p:extLst>
          </p:nvPr>
        </p:nvGraphicFramePr>
        <p:xfrm>
          <a:off x="335360" y="4651960"/>
          <a:ext cx="5544616" cy="1571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부가정보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946274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회원별로 성향 데이터를 저장하는 테이블이 존재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특정 기간동안 몇 번 선택 되었는지 저장하는 테이블 존재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ABCD83-43A1-4317-8628-8C7DB6A4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52" y="1189064"/>
            <a:ext cx="4248470" cy="2634567"/>
          </a:xfrm>
          <a:prstGeom prst="rect">
            <a:avLst/>
          </a:prstGeom>
        </p:spPr>
      </p:pic>
      <p:sp>
        <p:nvSpPr>
          <p:cNvPr id="4" name="사다리꼴 3">
            <a:extLst>
              <a:ext uri="{FF2B5EF4-FFF2-40B4-BE49-F238E27FC236}">
                <a16:creationId xmlns:a16="http://schemas.microsoft.com/office/drawing/2014/main" id="{8DFE8F1B-1932-4FD1-8324-56A899D62EC1}"/>
              </a:ext>
            </a:extLst>
          </p:cNvPr>
          <p:cNvSpPr/>
          <p:nvPr/>
        </p:nvSpPr>
        <p:spPr>
          <a:xfrm>
            <a:off x="6600056" y="3140968"/>
            <a:ext cx="1895051" cy="1017117"/>
          </a:xfrm>
          <a:prstGeom prst="trapezoi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51AD02-CB7C-4AD5-AA70-D2BF372C58BF}"/>
              </a:ext>
            </a:extLst>
          </p:cNvPr>
          <p:cNvSpPr/>
          <p:nvPr/>
        </p:nvSpPr>
        <p:spPr>
          <a:xfrm>
            <a:off x="6600056" y="4158084"/>
            <a:ext cx="4752528" cy="206387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누적 시작일 </a:t>
            </a:r>
            <a:r>
              <a:rPr lang="en-US" altLang="ko-KR" sz="1500">
                <a:solidFill>
                  <a:schemeClr val="tx1"/>
                </a:solidFill>
              </a:rPr>
              <a:t>: 2019-04-21</a:t>
            </a:r>
          </a:p>
          <a:p>
            <a:endParaRPr lang="en-US" altLang="ko-KR" sz="1500">
              <a:solidFill>
                <a:schemeClr val="tx1"/>
              </a:solidFill>
            </a:endParaRPr>
          </a:p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선택된 횟수 </a:t>
            </a:r>
            <a:r>
              <a:rPr lang="en-US" altLang="ko-KR" sz="1500">
                <a:solidFill>
                  <a:schemeClr val="tx1"/>
                </a:solidFill>
              </a:rPr>
              <a:t>: 40</a:t>
            </a:r>
            <a:r>
              <a:rPr lang="ko-KR" altLang="en-US" sz="1500">
                <a:solidFill>
                  <a:schemeClr val="tx1"/>
                </a:solidFill>
              </a:rPr>
              <a:t>회</a:t>
            </a:r>
            <a:endParaRPr lang="en-US" altLang="ko-KR" sz="1500">
              <a:solidFill>
                <a:schemeClr val="tx1"/>
              </a:solidFill>
            </a:endParaRPr>
          </a:p>
          <a:p>
            <a:endParaRPr lang="en-US" altLang="ko-KR" sz="1500">
              <a:solidFill>
                <a:schemeClr val="tx1"/>
              </a:solidFill>
            </a:endParaRPr>
          </a:p>
          <a:p>
            <a:r>
              <a:rPr lang="en-US" altLang="ko-KR" sz="1500">
                <a:solidFill>
                  <a:schemeClr val="tx1"/>
                </a:solidFill>
              </a:rPr>
              <a:t>- </a:t>
            </a:r>
            <a:r>
              <a:rPr lang="ko-KR" altLang="en-US" sz="1500">
                <a:solidFill>
                  <a:schemeClr val="tx1"/>
                </a:solidFill>
              </a:rPr>
              <a:t>분류 클래스 번호 </a:t>
            </a:r>
            <a:r>
              <a:rPr lang="en-US" altLang="ko-KR" sz="1500">
                <a:solidFill>
                  <a:schemeClr val="tx1"/>
                </a:solidFill>
              </a:rPr>
              <a:t>: 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C194C6-4CDB-4543-9BF8-15A1D2D3F806}"/>
              </a:ext>
            </a:extLst>
          </p:cNvPr>
          <p:cNvSpPr/>
          <p:nvPr/>
        </p:nvSpPr>
        <p:spPr>
          <a:xfrm>
            <a:off x="6864452" y="3140968"/>
            <a:ext cx="1383086" cy="68266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C30D-CE66-4A79-84FD-03A8491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124" y="4840261"/>
            <a:ext cx="1700213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07082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getState()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getState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선택시 해당 템플릿이 가지고 있는 성향 및 특징을 사용자가 알기 쉽게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39307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getPopular()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getPopular (response, request)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템플릿 별로 선택횟수를 누적시켜 선택 수가 가장 많은 템플릿을 별도로 골라내서 회원들에게 보여주는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2472F5-A1EA-4463-990A-76B761E5884D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선호도 관리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88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2BE9AB5-4509-4508-86A2-EDD9C9433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8" y="1844824"/>
            <a:ext cx="3136711" cy="3600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3772EC-6ECD-42E9-8DF1-F58CF33A4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132856"/>
            <a:ext cx="3090132" cy="2962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FA554-777C-4602-A974-92B0BC4CB649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3EDE7E-5C64-4CA0-AFF5-909188B6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23363"/>
              </p:ext>
            </p:extLst>
          </p:nvPr>
        </p:nvGraphicFramePr>
        <p:xfrm>
          <a:off x="335360" y="1193224"/>
          <a:ext cx="5544616" cy="1515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0206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로그인에 필요한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회원가입에 필요한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E42C9C1-7A3F-4D3B-9579-8BD5837B1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14887"/>
              </p:ext>
            </p:extLst>
          </p:nvPr>
        </p:nvGraphicFramePr>
        <p:xfrm>
          <a:off x="335360" y="2779752"/>
          <a:ext cx="5544616" cy="129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760864">
                <a:tc>
                  <a:txBody>
                    <a:bodyPr/>
                    <a:lstStyle/>
                    <a:p>
                      <a:pPr marL="0" indent="0" latinLnBrk="1"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Id, Password, check, email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상태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645F74-8053-444C-90F9-EB928DBD4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94801"/>
              </p:ext>
            </p:extLst>
          </p:nvPr>
        </p:nvGraphicFramePr>
        <p:xfrm>
          <a:off x="324501" y="4157829"/>
          <a:ext cx="5544616" cy="1913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로그인 및 회원가입을 </a:t>
                      </a:r>
                      <a:r>
                        <a:rPr lang="en-US" altLang="ko-KR" sz="1800">
                          <a:latin typeface="+mn-lt"/>
                        </a:rPr>
                        <a:t>DB</a:t>
                      </a:r>
                      <a:r>
                        <a:rPr lang="ko-KR" altLang="en-US" sz="1800">
                          <a:latin typeface="+mn-lt"/>
                        </a:rPr>
                        <a:t>에 반영하는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Font typeface="+mj-lt"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각각의 정보를 정규식을 이용해 체크 후 서버에 전송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서버에서 검증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insert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문을 통해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에 저장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입력 받은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id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와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password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를 서버로 전송하여 서버에서 비교 후 동일한 값이면 토큰 값 발행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9570"/>
              </p:ext>
            </p:extLst>
          </p:nvPr>
        </p:nvGraphicFramePr>
        <p:xfrm>
          <a:off x="911424" y="1484784"/>
          <a:ext cx="4968552" cy="21339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signUpList()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signUpList (List data, ChangeEvent, KeyUpEvent, 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회원가입에 필요한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input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태그와 이벤트를 정의해 할당하는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45140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signInList()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signInList (List data, ChangeEvent,ClickEvent)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로그인에 필요한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input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태그와 이벤트를 정의해 할당하는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D500ED-4D3F-4E2F-B224-43160D23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5465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initialize()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initialize()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로컬 저장소를 체크하여 데이터가 존재하면 임시 로그인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서버에서 로그인 여부 확인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2841F4-53F0-4F53-B703-B4A2BA58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178535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handleSignUp(), handleSignIn()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handleSignUp(), handleSignIn()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서버에 로그인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회원가입 요청 함수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8F31503-2DBE-4751-AC7A-4348E62EEE5C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335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F89F96-1660-4990-B35E-27A63FD83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28" y="1844824"/>
            <a:ext cx="6336160" cy="37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57528-2323-4228-8B02-87871D064CAF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편집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1A602B-4432-4B1B-894B-E5009DD4A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984901"/>
              </p:ext>
            </p:extLst>
          </p:nvPr>
        </p:nvGraphicFramePr>
        <p:xfrm>
          <a:off x="335360" y="1193224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페이지 편집에 필요한 정보 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이미지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페이지 정보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드래그앤 드랍으로 이미지 추가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5E80BA-C782-419C-8051-88F712368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02430"/>
              </p:ext>
            </p:extLst>
          </p:nvPr>
        </p:nvGraphicFramePr>
        <p:xfrm>
          <a:off x="335360" y="2922592"/>
          <a:ext cx="5544616" cy="172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92912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handleCodeChange: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편집기에 입력받은 코드 반영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2. DropTarget, DragSource: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이미지 정보 드래그앤 드랍 관리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AC99AC-419F-4C8C-8CC5-AE95E4F8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85631"/>
              </p:ext>
            </p:extLst>
          </p:nvPr>
        </p:nvGraphicFramePr>
        <p:xfrm>
          <a:off x="335360" y="4723968"/>
          <a:ext cx="5544616" cy="16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+mn-lt"/>
                        </a:rPr>
                        <a:t>변경된 페이지를 서버에 반영하는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162298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ct val="0"/>
                        </a:spcBef>
                        <a:buClrTx/>
                        <a:buFont typeface="+mj-lt"/>
                        <a:buNone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저장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완료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사용자가 편집을 완료하거나 저장버튼을 통해 요청이 들어온 경우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7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8AD41F-CC5A-4293-AC2E-C49AE675F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61114"/>
              </p:ext>
            </p:extLst>
          </p:nvPr>
        </p:nvGraphicFramePr>
        <p:xfrm>
          <a:off x="9114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codeEditor()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codeEditor (String code, ChangeEvent)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편집기에 입력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삭제 시 변경된 코드를 현재 페이지에 반영시킴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D81B82-D281-41BC-A781-633CCD821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73071"/>
              </p:ext>
            </p:extLst>
          </p:nvPr>
        </p:nvGraphicFramePr>
        <p:xfrm>
          <a:off x="6312024" y="148478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dropTarget()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dropTarget (String data, ChangeEvent)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현재 드래그 중인 객체가 드랍 가능한 객체 위에 있는지 파악 후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drop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이벤트에 대한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46A2241-0F91-4237-BDC5-8B4455D1A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30890"/>
              </p:ext>
            </p:extLst>
          </p:nvPr>
        </p:nvGraphicFramePr>
        <p:xfrm>
          <a:off x="9114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dragSource()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dragSource (object item, DropEvent)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 발생시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가 가능한 객체인지 파악 후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Drag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이벤트 처리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6766AB1-AC30-4635-912E-79D18D1A3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21218"/>
              </p:ext>
            </p:extLst>
          </p:nvPr>
        </p:nvGraphicFramePr>
        <p:xfrm>
          <a:off x="6312024" y="4005064"/>
          <a:ext cx="4968552" cy="2089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panelList()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panelList (List data)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048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편집에 필요한 버튼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메뉴 등의 상태를 관리함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87DD7AD-5F3B-4BFD-8D93-426E5B9D62C0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편집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20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1EC403-EF18-437A-9ECE-47BA4453D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61178"/>
            <a:ext cx="6308485" cy="3728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D5099-8C40-4BF8-BC78-FD3B8075B710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템플릿 선택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81361D0-FBE4-45E7-8ED3-21117FB60B44}"/>
              </a:ext>
            </a:extLst>
          </p:cNvPr>
          <p:cNvGraphicFramePr>
            <a:graphicFrameLocks noGrp="1"/>
          </p:cNvGraphicFramePr>
          <p:nvPr/>
        </p:nvGraphicFramePr>
        <p:xfrm>
          <a:off x="335360" y="1555616"/>
          <a:ext cx="5544616" cy="192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4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기능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43312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1. </a:t>
                      </a:r>
                      <a:r>
                        <a:rPr lang="ko-KR" altLang="en-US" sz="1500"/>
                        <a:t>템플릿 정보를 화면에 뿌려줌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2. </a:t>
                      </a:r>
                      <a:r>
                        <a:rPr lang="ko-KR" altLang="en-US" sz="1500"/>
                        <a:t>스크롤을 이용한 페이징 처리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3. Modal</a:t>
                      </a:r>
                      <a:r>
                        <a:rPr lang="ko-KR" altLang="en-US" sz="1500"/>
                        <a:t>을 통해 페이지를 바로 볼 수 있음</a:t>
                      </a:r>
                      <a:endParaRPr lang="en-US" altLang="ko-KR" sz="15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8BC675-5471-490B-B81D-B00644F16A88}"/>
              </a:ext>
            </a:extLst>
          </p:cNvPr>
          <p:cNvGraphicFramePr>
            <a:graphicFrameLocks noGrp="1"/>
          </p:cNvGraphicFramePr>
          <p:nvPr/>
        </p:nvGraphicFramePr>
        <p:xfrm>
          <a:off x="335360" y="3571840"/>
          <a:ext cx="5523602" cy="222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02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</a:tblGrid>
              <a:tr h="536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다루는 정보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1552952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1. handleScroll: </a:t>
                      </a:r>
                      <a:r>
                        <a:rPr lang="ko-KR" altLang="en-US" sz="1500"/>
                        <a:t>스크롤 위치에 따라 추가 템플릿 요청이 필요한지 파악 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2. handelUpdateTemplate: </a:t>
                      </a:r>
                      <a:r>
                        <a:rPr lang="ko-KR" altLang="en-US" sz="1500"/>
                        <a:t>추가 템플릿 요청 </a:t>
                      </a:r>
                      <a:endParaRPr lang="en-US" altLang="ko-KR" sz="1500"/>
                    </a:p>
                    <a:p>
                      <a:pPr marL="0" indent="0" latinLnBrk="1">
                        <a:lnSpc>
                          <a:spcPct val="150000"/>
                        </a:lnSpc>
                        <a:buClr>
                          <a:srgbClr val="404040"/>
                        </a:buClr>
                        <a:buFont typeface="+mj-lt"/>
                        <a:buNone/>
                      </a:pPr>
                      <a:r>
                        <a:rPr lang="en-US" altLang="ko-KR" sz="1500"/>
                        <a:t>3. SelectViewItem </a:t>
                      </a:r>
                      <a:r>
                        <a:rPr lang="ko-KR" altLang="en-US" sz="1500"/>
                        <a:t>클래스를 통해 페이지확인 가능</a:t>
                      </a:r>
                      <a:endParaRPr lang="en-US" altLang="ko-KR" sz="1500"/>
                    </a:p>
                    <a:p>
                      <a:pPr algn="ctr" latinLnBrk="1"/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29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+mj-ea"/>
                <a:ea typeface="+mj-ea"/>
              </a:rPr>
              <a:t>종합 설계 개요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B46BD86-6227-4953-9A97-5FF4FD43B70D}"/>
              </a:ext>
            </a:extLst>
          </p:cNvPr>
          <p:cNvSpPr txBox="1">
            <a:spLocks noChangeArrowheads="1"/>
          </p:cNvSpPr>
          <p:nvPr/>
        </p:nvSpPr>
        <p:spPr>
          <a:xfrm>
            <a:off x="568493" y="1700808"/>
            <a:ext cx="6463611" cy="422838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디자이너가 없거나 개발자가 디자인을 해야 하는 경우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디자인은 시간적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비용적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기술적 부담이 큼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러닝을 사용한 웹 디자인으로 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제작과정에 편의성을 제공한다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효과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디자인 서비스로 디자인이 어려운 사람들에게 디자인 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제공과 비용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감소 효과를 제공한다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E4C2B4-A71F-45CA-AF63-C09CA950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64" y="899158"/>
            <a:ext cx="3767594" cy="2685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4DD2DB-53AE-4D88-8A5B-CB36A7D1E14D}"/>
              </a:ext>
            </a:extLst>
          </p:cNvPr>
          <p:cNvSpPr txBox="1"/>
          <p:nvPr/>
        </p:nvSpPr>
        <p:spPr>
          <a:xfrm>
            <a:off x="8062785" y="616005"/>
            <a:ext cx="221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디자이너 고용여부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99F12C-20C7-44C3-9A1B-E357A7E90F85}"/>
              </a:ext>
            </a:extLst>
          </p:cNvPr>
          <p:cNvSpPr txBox="1"/>
          <p:nvPr/>
        </p:nvSpPr>
        <p:spPr>
          <a:xfrm>
            <a:off x="7907822" y="361355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부서 직원 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5F775E-C0E5-4FB3-B6C9-7684092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40" y="3985821"/>
            <a:ext cx="3767595" cy="2837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016609-6ADC-4887-BC79-09C46A848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9847"/>
              </p:ext>
            </p:extLst>
          </p:nvPr>
        </p:nvGraphicFramePr>
        <p:xfrm>
          <a:off x="9114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selectViewList()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5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selectViewList (List view, ClickEvent)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view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객체를 이용하여 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SelectViewItem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요소들을 생성하고 각각의 요소에 이벤트 할당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946C82-B9D5-4B11-9F16-A549F36F4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33155"/>
              </p:ext>
            </p:extLst>
          </p:nvPr>
        </p:nvGraphicFramePr>
        <p:xfrm>
          <a:off x="6312024" y="2276872"/>
          <a:ext cx="4968552" cy="2376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0265">
                  <a:extLst>
                    <a:ext uri="{9D8B030D-6E8A-4147-A177-3AD203B41FA5}">
                      <a16:colId xmlns:a16="http://schemas.microsoft.com/office/drawing/2014/main" val="496818031"/>
                    </a:ext>
                  </a:extLst>
                </a:gridCol>
                <a:gridCol w="4308287">
                  <a:extLst>
                    <a:ext uri="{9D8B030D-6E8A-4147-A177-3AD203B41FA5}">
                      <a16:colId xmlns:a16="http://schemas.microsoft.com/office/drawing/2014/main" val="2246475768"/>
                    </a:ext>
                  </a:extLst>
                </a:gridCol>
              </a:tblGrid>
              <a:tr h="5364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+mn-lt"/>
                        </a:rPr>
                        <a:t>selectViewItem()</a:t>
                      </a:r>
                      <a:endParaRPr lang="ko-KR" altLang="en-US" sz="150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09"/>
                  </a:ext>
                </a:extLst>
              </a:tr>
              <a:tr h="612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selectViewItem(string body, bool checked, ClickEvent, string src)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326871"/>
                  </a:ext>
                </a:extLst>
              </a:tr>
              <a:tr h="1227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+mn-lt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Html,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 이미지 경로</a:t>
                      </a:r>
                      <a:r>
                        <a:rPr lang="en-US" altLang="ko-KR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>
                          <a:solidFill>
                            <a:srgbClr val="404040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체크 여부 등을 받아 클릭 가능한 객체 생성 </a:t>
                      </a:r>
                      <a:endParaRPr lang="en-US" altLang="ko-KR" sz="1500">
                        <a:solidFill>
                          <a:srgbClr val="404040"/>
                        </a:solidFill>
                        <a:latin typeface="+mn-lt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0417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AA4FE89-EE3B-4FFB-B97A-5A10C4FCAEE2}"/>
              </a:ext>
            </a:extLst>
          </p:cNvPr>
          <p:cNvSpPr txBox="1"/>
          <p:nvPr/>
        </p:nvSpPr>
        <p:spPr>
          <a:xfrm>
            <a:off x="191344" y="188640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상세설계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템플릿 선택 모듈</a:t>
            </a:r>
            <a:r>
              <a:rPr lang="en-US" altLang="ko-KR" sz="3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0" lang="ko-KR" altLang="en-US" sz="3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76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6A3D5-463F-4880-A4D0-A29DB37B71F1}"/>
              </a:ext>
            </a:extLst>
          </p:cNvPr>
          <p:cNvSpPr txBox="1"/>
          <p:nvPr/>
        </p:nvSpPr>
        <p:spPr>
          <a:xfrm>
            <a:off x="6098559" y="4221088"/>
            <a:ext cx="5692584" cy="2339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Intel(R) Core™ i7-7500U @ 2.70GHz~2.9GHz</a:t>
            </a: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8G</a:t>
            </a: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GPU: Intel(R) HD Graphics 620</a:t>
            </a:r>
          </a:p>
          <a:p>
            <a:pPr>
              <a:buClr>
                <a:srgbClr val="FFC000"/>
              </a:buClr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2.2GHz 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Intel Core i7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16GB 2400MHz DDR4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3C976-C9E6-485D-AD76-E885CD7CE0D1}"/>
              </a:ext>
            </a:extLst>
          </p:cNvPr>
          <p:cNvSpPr txBox="1"/>
          <p:nvPr/>
        </p:nvSpPr>
        <p:spPr>
          <a:xfrm>
            <a:off x="6098559" y="1635092"/>
            <a:ext cx="4859022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컴퓨터를 사용해 개발을 진행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 중 자주 합쳐보며 통합테스트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최종적으로 한 컴퓨터에 모아서 완성</a:t>
            </a:r>
          </a:p>
        </p:txBody>
      </p:sp>
      <p:pic>
        <p:nvPicPr>
          <p:cNvPr id="1026" name="Picture 2" descr="Image result for ë§¥ë¶">
            <a:extLst>
              <a:ext uri="{FF2B5EF4-FFF2-40B4-BE49-F238E27FC236}">
                <a16:creationId xmlns:a16="http://schemas.microsoft.com/office/drawing/2014/main" id="{868DB885-76FD-4D6C-9F77-C026FB921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14425" r="20796" b="18894"/>
          <a:stretch/>
        </p:blipFill>
        <p:spPr bwMode="auto">
          <a:xfrm>
            <a:off x="1703512" y="3528282"/>
            <a:ext cx="3976146" cy="28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F7DC3-C1FE-4A0C-BD25-26269EBB2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10381" r="1990" b="12039"/>
          <a:stretch/>
        </p:blipFill>
        <p:spPr>
          <a:xfrm>
            <a:off x="551384" y="1442979"/>
            <a:ext cx="3455846" cy="21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방법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77000-482B-4E36-A793-CF07A2059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7" y="2431621"/>
            <a:ext cx="2232248" cy="1365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939467-CDF6-4292-943E-5448DFC43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73" y="4116504"/>
            <a:ext cx="1425061" cy="1420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A04B86-9366-473B-9EE7-A43058CE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56" y="1084779"/>
            <a:ext cx="2903014" cy="1658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833E88-2DEA-4F1F-A018-EBCCF1005952}"/>
              </a:ext>
            </a:extLst>
          </p:cNvPr>
          <p:cNvSpPr txBox="1"/>
          <p:nvPr/>
        </p:nvSpPr>
        <p:spPr>
          <a:xfrm>
            <a:off x="443794" y="4116504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Node.js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D0217-9269-4CEE-A9DD-AA7082AFA446}"/>
              </a:ext>
            </a:extLst>
          </p:cNvPr>
          <p:cNvSpPr txBox="1"/>
          <p:nvPr/>
        </p:nvSpPr>
        <p:spPr>
          <a:xfrm>
            <a:off x="4215825" y="2955723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31A63-9BE9-4C13-8EA0-623F9D8FF021}"/>
              </a:ext>
            </a:extLst>
          </p:cNvPr>
          <p:cNvSpPr txBox="1"/>
          <p:nvPr/>
        </p:nvSpPr>
        <p:spPr>
          <a:xfrm>
            <a:off x="4214048" y="5891609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Studio Code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Image result for Google Colab">
            <a:extLst>
              <a:ext uri="{FF2B5EF4-FFF2-40B4-BE49-F238E27FC236}">
                <a16:creationId xmlns:a16="http://schemas.microsoft.com/office/drawing/2014/main" id="{C7D6D724-61D6-4ADA-A96C-810CE87C4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35" y="2431621"/>
            <a:ext cx="2232248" cy="138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5BA722-13DD-4A36-A73C-5C093A585355}"/>
              </a:ext>
            </a:extLst>
          </p:cNvPr>
          <p:cNvSpPr txBox="1"/>
          <p:nvPr/>
        </p:nvSpPr>
        <p:spPr>
          <a:xfrm>
            <a:off x="8405804" y="4114652"/>
            <a:ext cx="325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Colab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6A3D5-463F-4880-A4D0-A29DB37B71F1}"/>
              </a:ext>
            </a:extLst>
          </p:cNvPr>
          <p:cNvSpPr txBox="1"/>
          <p:nvPr/>
        </p:nvSpPr>
        <p:spPr>
          <a:xfrm>
            <a:off x="337919" y="4718174"/>
            <a:ext cx="5472973" cy="12311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FFC000"/>
              </a:buCl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rgbClr val="FFC000"/>
              </a:buClr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CPU: 2.2GHz 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Intel Core i7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FFC000"/>
              </a:buCl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RAM: 16GB 2400MHz DDR4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653AAE-ED8A-42CE-93CC-0FD27B819BB6}"/>
              </a:ext>
            </a:extLst>
          </p:cNvPr>
          <p:cNvSpPr/>
          <p:nvPr/>
        </p:nvSpPr>
        <p:spPr>
          <a:xfrm>
            <a:off x="7472852" y="1439416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컴퓨터 내의 </a:t>
            </a:r>
            <a:r>
              <a:rPr lang="en-US" altLang="ko-KR" sz="1500">
                <a:solidFill>
                  <a:schemeClr val="tx1"/>
                </a:solidFill>
              </a:rPr>
              <a:t>DB</a:t>
            </a:r>
            <a:r>
              <a:rPr lang="ko-KR" altLang="en-US" sz="1500">
                <a:solidFill>
                  <a:schemeClr val="tx1"/>
                </a:solidFill>
              </a:rPr>
              <a:t>사용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7CBC3F-403B-4654-A742-6E0853810B7E}"/>
              </a:ext>
            </a:extLst>
          </p:cNvPr>
          <p:cNvSpPr>
            <a:spLocks noChangeAspect="1"/>
          </p:cNvSpPr>
          <p:nvPr/>
        </p:nvSpPr>
        <p:spPr>
          <a:xfrm>
            <a:off x="6685312" y="1137473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DB</a:t>
            </a:r>
            <a:endParaRPr lang="ko-KR" altLang="en-US" sz="15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AA261D-4DD3-4D90-A1EE-577EABA17F89}"/>
              </a:ext>
            </a:extLst>
          </p:cNvPr>
          <p:cNvSpPr/>
          <p:nvPr/>
        </p:nvSpPr>
        <p:spPr>
          <a:xfrm>
            <a:off x="7472852" y="2681104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Node.js </a:t>
            </a:r>
            <a:r>
              <a:rPr lang="ko-KR" altLang="en-US" sz="1500">
                <a:solidFill>
                  <a:schemeClr val="tx1"/>
                </a:solidFill>
              </a:rPr>
              <a:t>서버 가동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639697-AE60-4D2B-AAA5-448286381550}"/>
              </a:ext>
            </a:extLst>
          </p:cNvPr>
          <p:cNvSpPr>
            <a:spLocks noChangeAspect="1"/>
          </p:cNvSpPr>
          <p:nvPr/>
        </p:nvSpPr>
        <p:spPr>
          <a:xfrm>
            <a:off x="6685312" y="2379161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/>
              <a:t>Server</a:t>
            </a:r>
            <a:endParaRPr lang="ko-KR" altLang="en-US" sz="15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DA4BB-C934-448B-A6C4-957C5A0CA28B}"/>
              </a:ext>
            </a:extLst>
          </p:cNvPr>
          <p:cNvSpPr/>
          <p:nvPr/>
        </p:nvSpPr>
        <p:spPr>
          <a:xfrm>
            <a:off x="7472852" y="3958817"/>
            <a:ext cx="3447684" cy="50391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Python </a:t>
            </a:r>
            <a:r>
              <a:rPr lang="ko-KR" altLang="en-US" sz="1500">
                <a:solidFill>
                  <a:schemeClr val="tx1"/>
                </a:solidFill>
              </a:rPr>
              <a:t>서버 가동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5D1D75-489E-4788-95BA-658ED41769F8}"/>
              </a:ext>
            </a:extLst>
          </p:cNvPr>
          <p:cNvSpPr>
            <a:spLocks noChangeAspect="1"/>
          </p:cNvSpPr>
          <p:nvPr/>
        </p:nvSpPr>
        <p:spPr>
          <a:xfrm>
            <a:off x="6685312" y="3656874"/>
            <a:ext cx="1067391" cy="1067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AI</a:t>
            </a:r>
            <a:endParaRPr lang="ko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3AF8C6-C4A5-44F1-AED5-A2C11B94F389}"/>
              </a:ext>
            </a:extLst>
          </p:cNvPr>
          <p:cNvSpPr/>
          <p:nvPr/>
        </p:nvSpPr>
        <p:spPr>
          <a:xfrm>
            <a:off x="6752772" y="5294995"/>
            <a:ext cx="4167764" cy="6724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브라우저에서 접속하여 동작을 확인</a:t>
            </a:r>
          </a:p>
        </p:txBody>
      </p:sp>
      <p:pic>
        <p:nvPicPr>
          <p:cNvPr id="12" name="Picture 2" descr="Image result for ë§¥ë¶">
            <a:extLst>
              <a:ext uri="{FF2B5EF4-FFF2-40B4-BE49-F238E27FC236}">
                <a16:creationId xmlns:a16="http://schemas.microsoft.com/office/drawing/2014/main" id="{D16EBE6A-8056-4171-9CCF-172A8BCB2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14425" r="20796" b="18894"/>
          <a:stretch/>
        </p:blipFill>
        <p:spPr bwMode="auto">
          <a:xfrm>
            <a:off x="694801" y="1439416"/>
            <a:ext cx="3976146" cy="28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678352-F83C-4EC3-A6B4-33A45078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3" y="1921278"/>
            <a:ext cx="2704135" cy="8320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2C5C86-1FB4-4412-BB7D-BEF640C8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4" y="3333966"/>
            <a:ext cx="2704134" cy="646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F99E54-EBFB-4442-95D8-5E4207E8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79" y="1921278"/>
            <a:ext cx="2882121" cy="1412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5200FA-9CA3-4DC8-9655-65B3163FB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66" y="3622823"/>
            <a:ext cx="1993148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5A14E0-EFD6-413C-BF3B-F742BD156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36" y="1870286"/>
            <a:ext cx="2882121" cy="14115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74F3AA-30B4-4AF4-8B68-A91B2D0CF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36" y="3561259"/>
            <a:ext cx="2865062" cy="1408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8F230-78AA-475C-95F7-BE3197604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445" y="4577841"/>
            <a:ext cx="2704134" cy="387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E6462-5B28-4E5C-AA30-10C52698ABAF}"/>
              </a:ext>
            </a:extLst>
          </p:cNvPr>
          <p:cNvSpPr txBox="1"/>
          <p:nvPr/>
        </p:nvSpPr>
        <p:spPr>
          <a:xfrm>
            <a:off x="1329036" y="1298522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1. </a:t>
            </a:r>
            <a:r>
              <a:rPr lang="ko-KR" altLang="en-US" sz="2000">
                <a:latin typeface="+mn-lt"/>
              </a:rPr>
              <a:t>사전 준비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6BEAC-6361-4598-A5CF-413A384962AB}"/>
              </a:ext>
            </a:extLst>
          </p:cNvPr>
          <p:cNvSpPr txBox="1"/>
          <p:nvPr/>
        </p:nvSpPr>
        <p:spPr>
          <a:xfrm>
            <a:off x="-3955" y="229155"/>
            <a:ext cx="393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시나리오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DB444-886D-4F18-A018-8BF13EC6CD9B}"/>
              </a:ext>
            </a:extLst>
          </p:cNvPr>
          <p:cNvSpPr txBox="1"/>
          <p:nvPr/>
        </p:nvSpPr>
        <p:spPr>
          <a:xfrm>
            <a:off x="4998130" y="1297331"/>
            <a:ext cx="219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2. </a:t>
            </a:r>
            <a:r>
              <a:rPr lang="ko-KR" altLang="en-US" sz="2000">
                <a:latin typeface="+mn-lt"/>
              </a:rPr>
              <a:t>접속 및 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58772-360E-4D47-9D5D-33104F513890}"/>
              </a:ext>
            </a:extLst>
          </p:cNvPr>
          <p:cNvSpPr txBox="1"/>
          <p:nvPr/>
        </p:nvSpPr>
        <p:spPr>
          <a:xfrm>
            <a:off x="9002409" y="1294239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n-lt"/>
              </a:rPr>
              <a:t>3. </a:t>
            </a:r>
            <a:r>
              <a:rPr lang="ko-KR" altLang="en-US" sz="2000">
                <a:latin typeface="+mn-lt"/>
              </a:rPr>
              <a:t>템플릿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ED764-C2CE-4EEC-ACDC-BA8F3950A10D}"/>
              </a:ext>
            </a:extLst>
          </p:cNvPr>
          <p:cNvSpPr txBox="1"/>
          <p:nvPr/>
        </p:nvSpPr>
        <p:spPr>
          <a:xfrm>
            <a:off x="862442" y="5221649"/>
            <a:ext cx="270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lt"/>
              </a:rPr>
              <a:t>- Node.js </a:t>
            </a:r>
            <a:r>
              <a:rPr lang="ko-KR" altLang="en-US" sz="1200">
                <a:latin typeface="+mn-lt"/>
              </a:rPr>
              <a:t>서버 가동</a:t>
            </a: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latin typeface="+mn-lt"/>
            </a:endParaRPr>
          </a:p>
          <a:p>
            <a:r>
              <a:rPr lang="en-US" altLang="ko-KR" sz="1200">
                <a:latin typeface="+mn-lt"/>
              </a:rPr>
              <a:t>- </a:t>
            </a:r>
            <a:r>
              <a:rPr lang="ko-KR" altLang="en-US" sz="1200">
                <a:latin typeface="+mn-lt"/>
              </a:rPr>
              <a:t>파이썬 서버 가동</a:t>
            </a:r>
            <a:endParaRPr lang="en-US" altLang="ko-KR" sz="1200">
              <a:latin typeface="+mn-lt"/>
            </a:endParaRPr>
          </a:p>
          <a:p>
            <a:endParaRPr lang="en-US" altLang="ko-KR" sz="1200">
              <a:latin typeface="+mn-lt"/>
            </a:endParaRPr>
          </a:p>
          <a:p>
            <a:r>
              <a:rPr lang="en-US" altLang="ko-KR" sz="1200">
                <a:latin typeface="+mn-lt"/>
              </a:rPr>
              <a:t>- DB</a:t>
            </a:r>
            <a:r>
              <a:rPr lang="ko-KR" altLang="en-US" sz="1200">
                <a:latin typeface="+mn-lt"/>
              </a:rPr>
              <a:t>에 계정확인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20E13-A37B-4EBD-B8F6-87F53813BD49}"/>
              </a:ext>
            </a:extLst>
          </p:cNvPr>
          <p:cNvSpPr txBox="1"/>
          <p:nvPr/>
        </p:nvSpPr>
        <p:spPr>
          <a:xfrm>
            <a:off x="4644402" y="5221649"/>
            <a:ext cx="270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 err="1">
                <a:latin typeface="+mn-lt"/>
              </a:rPr>
              <a:t>웹브라우저를</a:t>
            </a:r>
            <a:r>
              <a:rPr lang="ko-KR" altLang="en-US" sz="1200" dirty="0">
                <a:latin typeface="+mn-lt"/>
              </a:rPr>
              <a:t> 통해 접속</a:t>
            </a:r>
            <a:endParaRPr lang="en-US" altLang="ko-KR" sz="1200" dirty="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>
                <a:latin typeface="+mn-lt"/>
              </a:rPr>
              <a:t>등록된 계정으로 로그인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E46D47-930C-4781-8F13-B54FD03FA195}"/>
              </a:ext>
            </a:extLst>
          </p:cNvPr>
          <p:cNvSpPr txBox="1"/>
          <p:nvPr/>
        </p:nvSpPr>
        <p:spPr>
          <a:xfrm>
            <a:off x="8415514" y="5216970"/>
            <a:ext cx="286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시작하기 버튼을 눌러 템플릿을 추천 받는다</a:t>
            </a:r>
            <a:r>
              <a:rPr lang="en-US" altLang="ko-KR" sz="1200">
                <a:latin typeface="+mn-lt"/>
              </a:rPr>
              <a:t>.</a:t>
            </a:r>
          </a:p>
          <a:p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/>
              <a:t>마음에 드는 템플릿을 선택</a:t>
            </a:r>
            <a:endParaRPr lang="en-US" altLang="ko-KR" sz="1200">
              <a:latin typeface="+mn-lt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9504B6-B1B9-49CC-AC7B-17B93A4E7418}"/>
              </a:ext>
            </a:extLst>
          </p:cNvPr>
          <p:cNvCxnSpPr>
            <a:cxnSpLocks/>
          </p:cNvCxnSpPr>
          <p:nvPr/>
        </p:nvCxnSpPr>
        <p:spPr>
          <a:xfrm>
            <a:off x="7968208" y="1288236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6F4CC7-760B-43DB-A93E-1392CDFBF4A0}"/>
              </a:ext>
            </a:extLst>
          </p:cNvPr>
          <p:cNvCxnSpPr>
            <a:cxnSpLocks/>
          </p:cNvCxnSpPr>
          <p:nvPr/>
        </p:nvCxnSpPr>
        <p:spPr>
          <a:xfrm>
            <a:off x="4151784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4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2815CA-0727-44F8-A0EE-988B675E08FF}"/>
              </a:ext>
            </a:extLst>
          </p:cNvPr>
          <p:cNvSpPr txBox="1"/>
          <p:nvPr/>
        </p:nvSpPr>
        <p:spPr>
          <a:xfrm>
            <a:off x="-3955" y="229155"/>
            <a:ext cx="3939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시나리오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DF4B82-6F3C-4BA2-885E-3E480AE2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590" y="1864608"/>
            <a:ext cx="3003394" cy="1477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AE8B2A-F5BB-47A3-AA84-362F20CC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90" y="3479703"/>
            <a:ext cx="3003394" cy="147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84E6BE-2380-4049-A4AB-2A3E8CAC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977" y="1864609"/>
            <a:ext cx="3017445" cy="14772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4FF549A-AD8E-4A21-8128-75C88306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773" y="3488079"/>
            <a:ext cx="3003393" cy="1464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B0E8CF-4B2B-4C61-9B96-12AE950EB216}"/>
              </a:ext>
            </a:extLst>
          </p:cNvPr>
          <p:cNvSpPr txBox="1"/>
          <p:nvPr/>
        </p:nvSpPr>
        <p:spPr>
          <a:xfrm>
            <a:off x="4746398" y="1247471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5. </a:t>
            </a:r>
            <a:r>
              <a:rPr lang="ko-KR" altLang="en-US" sz="2000" dirty="0">
                <a:latin typeface="+mn-lt"/>
              </a:rPr>
              <a:t>추천 템플릿 선택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DAF174-577D-466D-8E4B-2508A9BF0D80}"/>
              </a:ext>
            </a:extLst>
          </p:cNvPr>
          <p:cNvSpPr txBox="1"/>
          <p:nvPr/>
        </p:nvSpPr>
        <p:spPr>
          <a:xfrm>
            <a:off x="9571052" y="121430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6. </a:t>
            </a:r>
            <a:r>
              <a:rPr lang="ko-KR" altLang="en-US" sz="2000" dirty="0">
                <a:latin typeface="+mn-lt"/>
              </a:rPr>
              <a:t>세부 수정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AFD952-CC51-41D0-B9E1-2DFA49C80894}"/>
              </a:ext>
            </a:extLst>
          </p:cNvPr>
          <p:cNvSpPr txBox="1"/>
          <p:nvPr/>
        </p:nvSpPr>
        <p:spPr>
          <a:xfrm>
            <a:off x="4367808" y="5090069"/>
            <a:ext cx="302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lt"/>
              </a:rPr>
              <a:t>선택된 템플릿을 참고해 비슷한 템플릿들을 </a:t>
            </a:r>
            <a:r>
              <a:rPr lang="ko-KR" altLang="en-US" sz="1200" dirty="0" err="1">
                <a:latin typeface="+mn-lt"/>
              </a:rPr>
              <a:t>추천받는다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lt"/>
              </a:rPr>
              <a:t>가장 마음에 드는 템플릿을 최종적으로 선택한다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AADA6-0373-4B3F-9535-FECB5E32EA56}"/>
              </a:ext>
            </a:extLst>
          </p:cNvPr>
          <p:cNvSpPr txBox="1"/>
          <p:nvPr/>
        </p:nvSpPr>
        <p:spPr>
          <a:xfrm>
            <a:off x="8777078" y="5135863"/>
            <a:ext cx="302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선택한 템플릿을 수정 할 수 있는 편집기로 이동</a:t>
            </a: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endParaRPr lang="en-US" altLang="ko-KR" sz="120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>
                <a:latin typeface="+mn-lt"/>
              </a:rPr>
              <a:t>버튼이나 이미지 등을 추가하거나 코드편집기를 이용해서 직접 수정</a:t>
            </a:r>
            <a:endParaRPr lang="en-US" altLang="ko-KR" sz="1200">
              <a:latin typeface="+mn-lt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AB41EF7-7616-4CF3-ACCE-C750F8D1C52C}"/>
              </a:ext>
            </a:extLst>
          </p:cNvPr>
          <p:cNvCxnSpPr>
            <a:cxnSpLocks/>
          </p:cNvCxnSpPr>
          <p:nvPr/>
        </p:nvCxnSpPr>
        <p:spPr>
          <a:xfrm>
            <a:off x="8129006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9D7248C-3170-4EE1-98A0-D55D058AF978}"/>
              </a:ext>
            </a:extLst>
          </p:cNvPr>
          <p:cNvCxnSpPr>
            <a:cxnSpLocks/>
          </p:cNvCxnSpPr>
          <p:nvPr/>
        </p:nvCxnSpPr>
        <p:spPr>
          <a:xfrm>
            <a:off x="3575720" y="1340768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32DDD4-F3B6-4A39-9EDB-62C875021215}"/>
              </a:ext>
            </a:extLst>
          </p:cNvPr>
          <p:cNvSpPr txBox="1"/>
          <p:nvPr/>
        </p:nvSpPr>
        <p:spPr>
          <a:xfrm>
            <a:off x="623392" y="1268760"/>
            <a:ext cx="2291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4. </a:t>
            </a:r>
            <a:r>
              <a:rPr lang="ko-KR" altLang="en-US" sz="2000" dirty="0">
                <a:latin typeface="+mn-lt"/>
              </a:rPr>
              <a:t>군집화 </a:t>
            </a:r>
            <a:r>
              <a:rPr lang="en-US" altLang="ko-KR" sz="2000" dirty="0">
                <a:latin typeface="+mn-lt"/>
              </a:rPr>
              <a:t>/ </a:t>
            </a:r>
            <a:r>
              <a:rPr lang="ko-KR" altLang="en-US" sz="2000" dirty="0">
                <a:latin typeface="+mn-lt"/>
              </a:rPr>
              <a:t>특징화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5E26946-F54B-4FF0-9DE5-7FBBF2E97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78" y="1969811"/>
            <a:ext cx="2854763" cy="29096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5BCC587-3EF3-416B-A264-D3017F3B1361}"/>
              </a:ext>
            </a:extLst>
          </p:cNvPr>
          <p:cNvSpPr txBox="1"/>
          <p:nvPr/>
        </p:nvSpPr>
        <p:spPr>
          <a:xfrm>
            <a:off x="354355" y="5090069"/>
            <a:ext cx="302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lt"/>
              </a:rPr>
              <a:t>템플릿 데이터들을 미리 학습된 신경망을 통과시켜 얻은 특징을 사용해 </a:t>
            </a:r>
            <a:r>
              <a:rPr lang="en-US" altLang="ko-KR" sz="1200" dirty="0">
                <a:latin typeface="+mn-lt"/>
              </a:rPr>
              <a:t>2</a:t>
            </a:r>
            <a:r>
              <a:rPr lang="ko-KR" altLang="en-US" sz="1200" dirty="0">
                <a:latin typeface="+mn-lt"/>
              </a:rPr>
              <a:t>차원 좌표계로 표현한다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lt"/>
              </a:rPr>
              <a:t>좌표계에 표현된 데이터들을 </a:t>
            </a:r>
            <a:r>
              <a:rPr lang="en-US" altLang="ko-KR" sz="1200" dirty="0">
                <a:latin typeface="+mn-lt"/>
              </a:rPr>
              <a:t>K-Means </a:t>
            </a:r>
            <a:r>
              <a:rPr lang="ko-KR" altLang="en-US" sz="1200" dirty="0">
                <a:latin typeface="+mn-lt"/>
              </a:rPr>
              <a:t>군집화 알고리즘을 통해 </a:t>
            </a:r>
            <a:r>
              <a:rPr lang="ko-KR" altLang="en-US" sz="1200" dirty="0" err="1">
                <a:latin typeface="+mn-lt"/>
              </a:rPr>
              <a:t>군집화시킨다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303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225DED-23BE-4CBF-B4E5-221FB868B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804961"/>
              </p:ext>
            </p:extLst>
          </p:nvPr>
        </p:nvGraphicFramePr>
        <p:xfrm>
          <a:off x="1992312" y="1196752"/>
          <a:ext cx="8207376" cy="5279925"/>
        </p:xfrm>
        <a:graphic>
          <a:graphicData uri="http://schemas.openxmlformats.org/drawingml/2006/table">
            <a:tbl>
              <a:tblPr/>
              <a:tblGrid>
                <a:gridCol w="935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8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245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김현진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박상운</a:t>
                      </a:r>
                      <a:endParaRPr lang="ko-KR" altLang="en-US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서민성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한성진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28575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781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선행 연구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최적화</a:t>
                      </a:r>
                      <a:endParaRPr lang="en-US" altLang="ko-KR" sz="1300" b="0" i="0" u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SQL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쿼리 최적화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Node JS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ECMA Script6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Deep Learning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Clustering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HTTP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React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  <a:defRPr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ECMA Script6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  <a:defRPr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Reactive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패러다임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365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      계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Base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Server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인공신경망 모델링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Client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889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      현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Data Base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User Data Base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데이터 관리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Node JS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 서버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Rest API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데이터 처리</a:t>
                      </a:r>
                      <a:endParaRPr lang="en-US" altLang="ko-KR" sz="1300" b="0" i="0" u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데이터 수집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및 최적화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Client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AJAX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Rest API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808"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300" b="0" i="0" u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</a:t>
                      </a:r>
                    </a:p>
                  </a:txBody>
                  <a:tcPr marL="93980" marR="93980" marT="48900" marB="48900" anchor="ctr">
                    <a:lnL w="28575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28575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AI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Web Test</a:t>
                      </a:r>
                    </a:p>
                    <a:p>
                      <a:pPr marL="0" marR="0" lvl="0" indent="0" algn="l" defTabSz="914400" fontAlgn="base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47C3B7"/>
                        </a:buClr>
                        <a:buSzTx/>
                        <a:buFont typeface="Wingdings"/>
                        <a:buChar char="v"/>
                        <a:tabLst/>
                      </a:pPr>
                      <a:r>
                        <a:rPr lang="en-US" altLang="ko-KR" sz="1300" b="0" i="0" u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Total Test</a:t>
                      </a:r>
                    </a:p>
                  </a:txBody>
                  <a:tcPr marL="93980" marR="93980" marT="48900" marB="48900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28575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28575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4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136A-B6F8-4967-88D3-9EF57304C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687758"/>
              </p:ext>
            </p:extLst>
          </p:nvPr>
        </p:nvGraphicFramePr>
        <p:xfrm>
          <a:off x="1703512" y="1196752"/>
          <a:ext cx="8132761" cy="51133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97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30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요구사항 정의 및 분석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기능들 분석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설계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기능에 맞게 시스템 설계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팀원 별 임무 분담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각자 맡은 부분 구현</a:t>
                      </a:r>
                      <a:r>
                        <a:rPr lang="en-US" altLang="ko-KR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코딩</a:t>
                      </a:r>
                      <a:r>
                        <a:rPr lang="en-US" altLang="ko-KR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각자 구현한 부분 합치기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동작 테스트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각 구성 별 동작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하나로 모아서 통합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오류 또는 미비점 보완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고정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시스템 고정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앞으로의 수정은 없도록 함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047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문서화 및 발표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시스템과 관련된 문서 작성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발표</a:t>
                      </a:r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37" marR="91437" marT="45727" marB="45727" anchor="ctr">
                    <a:solidFill>
                      <a:srgbClr val="5D7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9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서민성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060ECA-FDB4-4454-A113-7838B4685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38473"/>
              </p:ext>
            </p:extLst>
          </p:nvPr>
        </p:nvGraphicFramePr>
        <p:xfrm>
          <a:off x="1919536" y="1268760"/>
          <a:ext cx="8061324" cy="51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2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26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Clustering </a:t>
                      </a: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연구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사용될 </a:t>
                      </a:r>
                      <a:r>
                        <a:rPr lang="en-US" altLang="ko-KR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Clustering</a:t>
                      </a: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 대한 기존 사례 연구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 신경망 모델링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학습의 입력과 출력 정의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 최적화 요소 고려</a:t>
                      </a:r>
                      <a:endParaRPr lang="en-US" altLang="ko-KR"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모델 프로그래밍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앞서 정한 모델 코딩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간단한 데이터를 사용하여 오류여부 확인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96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 수집 및 학습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</a:t>
                      </a:r>
                      <a:r>
                        <a:rPr lang="ko-KR" altLang="en-US" sz="11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크롤링으로</a:t>
                      </a: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다수의 데이터 확보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확보된 데이터를 사용한 학습 실시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학습된 모델 동작 확인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인공신경망이 원하는 대로 정상 작동하는지 테스트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 경우 모델 수정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00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  <a:endParaRPr lang="en-US" altLang="ko-KR"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44" marR="91444" marT="45732" marB="45732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/>
                    </a:p>
                  </a:txBody>
                  <a:tcPr marL="91444" marR="91444" marT="45732" marB="45732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800" dirty="0"/>
                    </a:p>
                  </a:txBody>
                  <a:tcPr marL="91444" marR="91444" marT="45732" marB="4573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0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 err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박상운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CA9B6CE7-24D8-441E-AF1B-5E0F9082F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36311"/>
              </p:ext>
            </p:extLst>
          </p:nvPr>
        </p:nvGraphicFramePr>
        <p:xfrm>
          <a:off x="2207568" y="1196752"/>
          <a:ext cx="8061325" cy="5157789"/>
        </p:xfrm>
        <a:graphic>
          <a:graphicData uri="http://schemas.openxmlformats.org/drawingml/2006/table">
            <a:tbl>
              <a:tblPr/>
              <a:tblGrid>
                <a:gridCol w="1598613">
                  <a:extLst>
                    <a:ext uri="{9D8B030D-6E8A-4147-A177-3AD203B41FA5}">
                      <a16:colId xmlns:a16="http://schemas.microsoft.com/office/drawing/2014/main" val="4003030807"/>
                    </a:ext>
                  </a:extLst>
                </a:gridCol>
                <a:gridCol w="2122487">
                  <a:extLst>
                    <a:ext uri="{9D8B030D-6E8A-4147-A177-3AD203B41FA5}">
                      <a16:colId xmlns:a16="http://schemas.microsoft.com/office/drawing/2014/main" val="3706827248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3682803659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3691568913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53733817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838436397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348678559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761202460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303593146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822129918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371398013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40677327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1756239760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6572"/>
                  </a:ext>
                </a:extLst>
              </a:tr>
              <a:tr h="727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ES6, Node.js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서버를 구현에 필요한 언어인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ES6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Node.js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574795"/>
                  </a:ext>
                </a:extLst>
              </a:tr>
              <a:tr h="725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모델링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서버의 필요기능 정리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서버가 통신하는 정보 정리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248721"/>
                  </a:ext>
                </a:extLst>
              </a:tr>
              <a:tr h="765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프로그래밍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Node.js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이용해서 서버 구축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Ajax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활용하여 서버 트래픽 감소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72244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SEO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충돌현상 해결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Ajax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사용으로 발생하는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SEO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충돌을 해결하기위해 콘텐츠별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URL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부여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25365"/>
                  </a:ext>
                </a:extLst>
              </a:tr>
              <a:tr h="727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동작확인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DB, Client, AI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연동하여 최종 동작확인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643787"/>
                  </a:ext>
                </a:extLst>
              </a:tr>
              <a:tr h="725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di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91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9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+mj-ea"/>
                <a:ea typeface="+mj-ea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6" y="1339072"/>
            <a:ext cx="23230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ko-KR" altLang="en-US" sz="32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Boot</a:t>
            </a:r>
            <a:r>
              <a:rPr lang="ko-KR" altLang="en-US" sz="32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Strap</a:t>
            </a:r>
            <a:endParaRPr lang="ko-KR" altLang="en-US" sz="32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5" y="2142265"/>
            <a:ext cx="676175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부트 </a:t>
            </a:r>
            <a:r>
              <a:rPr lang="ko-KR" altLang="en-US" sz="18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스트랩은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개발자들에게 </a:t>
            </a: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보다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편하게 제작 할 수 있도록 미리 만들어진 옵션이나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클래스를 제공하는 프레임워크임.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5" y="3764009"/>
            <a:ext cx="635424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 startAt="2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웹을 보다 정밀하게 수정가능하고 사용자의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역량에 따라 다양한 웹을 제작 가능</a:t>
            </a: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296" y="5126129"/>
            <a:ext cx="676175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 startAt="3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0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웹을 만들기 위해 HTML, CSS, JS 등의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지식이 필요하고 디자인에 대하여 지원이 없음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2470C4-DC53-4FFA-9A95-3D3951E9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24" y="1245482"/>
            <a:ext cx="5226580" cy="21835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2E76B-5487-47B5-9F74-3651C167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47" y="3647418"/>
            <a:ext cx="5419071" cy="27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김현진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97D27D-6A5C-435E-9419-BFC25D6C5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312658"/>
              </p:ext>
            </p:extLst>
          </p:nvPr>
        </p:nvGraphicFramePr>
        <p:xfrm>
          <a:off x="1919536" y="1196752"/>
          <a:ext cx="8061326" cy="5192714"/>
        </p:xfrm>
        <a:graphic>
          <a:graphicData uri="http://schemas.openxmlformats.org/drawingml/2006/table">
            <a:tbl>
              <a:tblPr/>
              <a:tblGrid>
                <a:gridCol w="159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5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52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52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87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 및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관련지식 학습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러닝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관련 지식 학습</a:t>
                      </a:r>
                      <a:endParaRPr lang="en-US" altLang="ko-KR" sz="11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필요한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관련 지식 학습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 분석 및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프로젝트에 필요한 기능 분석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MySQL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을 이용한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다수의 데이터 확보</a:t>
                      </a:r>
                      <a:endParaRPr lang="en-US" altLang="ko-KR" sz="11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확보된 데이터를 추가 기입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 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용이성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완성된 </a:t>
                      </a:r>
                      <a:r>
                        <a:rPr lang="en-US" altLang="ko-KR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DB, Client, AI</a:t>
                      </a: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와 연동하여 프로그래밍 용이성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SzTx/>
                        <a:buFont typeface="Wingdings"/>
                        <a:buChar char="ü"/>
                        <a:tabLst/>
                      </a:pPr>
                      <a:r>
                        <a:rPr lang="ko-KR" altLang="en-US" sz="1100" b="1" i="0" u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fontAlgn="base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/>
                        <a:buNone/>
                        <a:tabLst/>
                      </a:pPr>
                      <a:endParaRPr lang="ko-KR" altLang="ko-KR" sz="1800" b="1" i="0" u="none" normalizeH="0" baseline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Verdana"/>
                        <a:ea typeface="HY견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D4D4D"/>
                      </a:solidFill>
                      <a:prstDash val="soli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</a:lnB>
                    <a:lnTlToBr w="0" cap="flat" cmpd="sng" algn="ctr">
                      <a:noFill/>
                    </a:lnTlToBr>
                    <a:lnBlToTr w="0" cap="flat" cmpd="sng" algn="ctr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8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71041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수행일정 </a:t>
            </a:r>
            <a:r>
              <a:rPr lang="en-US" altLang="ko-KR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한성진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6726F96-64FC-4329-88E3-793EAF2A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96877"/>
              </p:ext>
            </p:extLst>
          </p:nvPr>
        </p:nvGraphicFramePr>
        <p:xfrm>
          <a:off x="1991517" y="1124744"/>
          <a:ext cx="8208965" cy="5256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35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항    목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chemeClr val="bg1"/>
                          </a:solidFill>
                        </a:rPr>
                        <a:t>추  진  사  항</a:t>
                      </a: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91437" marR="91437" marT="45727" marB="45727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JavaScript,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학습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페이지를 동적으로 보여주기 위한 언어 학습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Reactive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프로그래밍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Reactive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패러다임 학습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페이지 디자인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HTML,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CSS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이용한 웹 디자인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19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동적 페이지 개발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React,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REST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API</a:t>
                      </a: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를 이용하여 서버와 통신하는 동적 페이지 개발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711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인공지능 데이터 화면 출력및 사용자 입력데이터 가공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 서버에서 받아온 데이터를 화면출력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웹에서 코드를 수정할 수 있는 에디터 개발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381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통합 테스트</a:t>
                      </a: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100" b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프로젝트에 대한 최종 동작 테스트 및 보완</a:t>
                      </a:r>
                      <a:endParaRPr lang="en-US" altLang="ko-KR" sz="1100" b="1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8583" marR="68583" marT="34297" marB="34297" anchor="ctr"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solidFill>
                      <a:srgbClr val="5D73CF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1400"/>
                    </a:p>
                  </a:txBody>
                  <a:tcPr marL="68583" marR="68583" marT="34297" marB="3429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5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5365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F57A28C-E34F-4664-9F09-EB943EB694CA}"/>
              </a:ext>
            </a:extLst>
          </p:cNvPr>
          <p:cNvSpPr txBox="1">
            <a:spLocks noChangeArrowheads="1"/>
          </p:cNvSpPr>
          <p:nvPr/>
        </p:nvSpPr>
        <p:spPr>
          <a:xfrm>
            <a:off x="1981599" y="1460364"/>
            <a:ext cx="8229600" cy="4464496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>
              <a:buNone/>
            </a:pPr>
            <a:r>
              <a:rPr lang="en-US" altLang="ko-KR" err="1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주소</a:t>
            </a:r>
            <a:endParaRPr lang="en-US" altLang="ko-KR">
              <a:solidFill>
                <a:srgbClr val="404040"/>
              </a:solidFill>
              <a:latin typeface="나눔스퀘어 ExtraBold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ko-KR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https://github.com/OSUpdate/AiWebDesigner</a:t>
            </a:r>
            <a:endParaRPr lang="en-US" altLang="ko-KR"/>
          </a:p>
          <a:p>
            <a:pPr marL="0" indent="0" algn="ctr">
              <a:buNone/>
            </a:pPr>
            <a:endParaRPr lang="en-US" altLang="en-US">
              <a:solidFill>
                <a:srgbClr val="0000FF"/>
              </a:solidFill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err="1">
                <a:solidFill>
                  <a:srgbClr val="404040"/>
                </a:solidFill>
                <a:latin typeface="나눔스퀘어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>
                <a:solidFill>
                  <a:srgbClr val="404040"/>
                </a:solidFill>
                <a:latin typeface="나눔스퀘어 ExtraBold"/>
              </a:rPr>
              <a:t> ID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ExtraBold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팀장 서민성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- cbnm9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한성진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– </a:t>
            </a:r>
            <a:r>
              <a:rPr lang="en-US" altLang="ko-KR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OSUpdate</a:t>
            </a:r>
            <a:endParaRPr lang="en-US" altLang="ko-KR" sz="2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</a:t>
            </a:r>
            <a:r>
              <a:rPr lang="ko-KR" altLang="en-US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박상운</a:t>
            </a: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– sangunp703</a:t>
            </a:r>
          </a:p>
          <a:p>
            <a:pPr marL="0" indent="0">
              <a:buNone/>
            </a:pPr>
            <a:endParaRPr lang="en-US" altLang="ko-KR" sz="1000">
              <a:solidFill>
                <a:srgbClr val="404040"/>
              </a:solidFill>
              <a:latin typeface="나눔스퀘어 Bold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팀원 김현진 </a:t>
            </a:r>
            <a:r>
              <a:rPr lang="en-US" altLang="ko-KR" sz="2000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- </a:t>
            </a:r>
            <a:r>
              <a:rPr lang="en-US" altLang="ko-KR" sz="2000" err="1">
                <a:solidFill>
                  <a:srgbClr val="404040"/>
                </a:solidFill>
                <a:latin typeface="나눔스퀘어 Bold"/>
                <a:ea typeface="굴림" panose="020B0600000101010101" pitchFamily="50" charset="-127"/>
              </a:rPr>
              <a:t>WildPeng</a:t>
            </a:r>
            <a:endParaRPr lang="en-US" altLang="en-US" sz="2000">
              <a:solidFill>
                <a:srgbClr val="0000FF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6240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200" b="1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 문헌</a:t>
            </a:r>
            <a:endParaRPr kumimoji="0" lang="ko-KR" altLang="en-US" sz="4000" b="1" i="0" u="none" strike="noStrike" kern="0" cap="none" spc="0" normalizeH="0" baseline="0" noProof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78E2018-AB5A-4168-B21E-2072CC91DBFF}"/>
              </a:ext>
            </a:extLst>
          </p:cNvPr>
          <p:cNvSpPr txBox="1">
            <a:spLocks noChangeArrowheads="1"/>
          </p:cNvSpPr>
          <p:nvPr/>
        </p:nvSpPr>
        <p:spPr>
          <a:xfrm>
            <a:off x="1232874" y="1412776"/>
            <a:ext cx="9726252" cy="4968552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자바스크립트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ES6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제대로 입문하는 모던 자바스크립트 웹 개발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이선 브라운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한선용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자바스크립트와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웹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테크닉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쿠지라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히코우즈쿠에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이동규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제이펍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 it!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프로그래밍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정재곤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이지스퍼블리싱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리액트와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리덕스로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구축하는 효율적인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알렉스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뱅크스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이브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포셀로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오현석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4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SQL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첫걸음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강으로 배우는 완전 초보의 </a:t>
            </a:r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따라잡기</a:t>
            </a:r>
          </a:p>
          <a:p>
            <a:pPr lvl="1"/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아사이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아츠시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박준용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한빛미디어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800"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기계학습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오일석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한빛아카데미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  <a:endParaRPr lang="en-US" altLang="ko-KR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endParaRPr lang="ko-KR" altLang="en-US" sz="17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파이썬을</a:t>
            </a: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en-US" altLang="ko-KR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6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</a:t>
            </a: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실전 개발 입문</a:t>
            </a:r>
          </a:p>
          <a:p>
            <a:pPr lvl="1"/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쿠지라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히코우즈쿠에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윤인성 역</a:t>
            </a:r>
            <a:r>
              <a:rPr lang="en-US" altLang="ko-KR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7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위키북스</a:t>
            </a:r>
            <a:r>
              <a:rPr lang="ko-KR" altLang="en-US" sz="17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출판</a:t>
            </a:r>
          </a:p>
        </p:txBody>
      </p:sp>
    </p:spTree>
    <p:extLst>
      <p:ext uri="{BB962C8B-B14F-4D97-AF65-F5344CB8AC3E}">
        <p14:creationId xmlns:p14="http://schemas.microsoft.com/office/powerpoint/2010/main" val="28094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9" y="1275659"/>
            <a:ext cx="19495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SIX Shop</a:t>
            </a: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90" y="2033240"/>
            <a:ext cx="5346129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클릭 방식으로 정해진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테마에 필요 요소를  위치 시키는 식으로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제작해주는 서비스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89" y="3510671"/>
            <a:ext cx="505809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클릭 몇 번으로 웹을 제작할 수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있으므로 개발에 관련된 기초지식이  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요구되지 않음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90" y="4872791"/>
            <a:ext cx="604867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개발에 관하여 자동화 되어있지만 디자인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방면에서는 사용자 스스로 설계하고 제작해야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하므로 디자인 지식 여부에 따라 퀄리티가 상이함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98FDE7-3FEE-4AC9-B259-B7BFEEB0D1F1}"/>
              </a:ext>
            </a:extLst>
          </p:cNvPr>
          <p:cNvGrpSpPr/>
          <p:nvPr/>
        </p:nvGrpSpPr>
        <p:grpSpPr>
          <a:xfrm>
            <a:off x="6396304" y="1556791"/>
            <a:ext cx="5676360" cy="4286227"/>
            <a:chOff x="6023992" y="1275659"/>
            <a:chExt cx="6048672" cy="45673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6AA768-0433-4F08-8C25-EFBA4D690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69505"/>
              <a:ext cx="5710710" cy="286533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998AF4-7E60-45A0-B2D0-C9850C13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256" y="1275659"/>
              <a:ext cx="2029236" cy="401483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983BDAB-2DE3-4D49-8E66-8A7F4193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59"/>
            <a:stretch/>
          </p:blipFill>
          <p:spPr>
            <a:xfrm>
              <a:off x="6023992" y="5290492"/>
              <a:ext cx="6048672" cy="55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2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0" y="246673"/>
            <a:ext cx="4655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4426AF0E-B0ED-4F2A-8C09-C6A4AC97F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1304406"/>
            <a:ext cx="16177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Wix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ADI</a:t>
            </a:r>
            <a:endParaRPr kumimoji="0" lang="ko-KR" altLang="en-US" sz="320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C6834536-A1BE-4FAB-8380-2A360BF8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6" y="2096683"/>
            <a:ext cx="6282233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r>
              <a:rPr lang="ko-KR" altLang="en-US" sz="2000" b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endParaRPr lang="en-US" altLang="ko-KR" sz="2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spcBef>
                <a:spcPct val="0"/>
              </a:spcBef>
              <a:buClrTx/>
              <a:buFont typeface="+mj-lt"/>
              <a:buAutoNum type="arabicPeriod"/>
            </a:pPr>
            <a:endParaRPr lang="en-US" altLang="ko-KR" sz="1000" b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인공지능을 이용하여 사용자로부터 필요한 정보를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제공받고 그에 맞는 웹을 자동적으로 개발해주는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F768B6D-4B15-4F51-A927-90E05E220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7" y="3558632"/>
            <a:ext cx="628223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장점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인공지능에게 몇가지 정보를 주는 것으로 웹개발을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spcBef>
                <a:spcPct val="0"/>
              </a:spcBef>
              <a:buClr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자동으로 해주므로 어떠한 지식도 필요하지 않음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41528524-6B44-45FD-8651-F620FBD52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6" y="4920752"/>
            <a:ext cx="6354241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단점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국내 서버가 없어서 속도나 기능, 효율성 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면에서 부실한 점이 있고 </a:t>
            </a:r>
            <a:r>
              <a:rPr lang="ko-KR" altLang="en-US" sz="1800" b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Wix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에서 디자인한</a:t>
            </a:r>
            <a:endParaRPr lang="en-US" altLang="ko-KR" sz="1800" b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ko-KR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웹에 대하여 다른 서버나 호스팅을 이용할 수 없다.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55A2C8-3799-430F-8868-4F4E2CB435EC}"/>
              </a:ext>
            </a:extLst>
          </p:cNvPr>
          <p:cNvGrpSpPr/>
          <p:nvPr/>
        </p:nvGrpSpPr>
        <p:grpSpPr>
          <a:xfrm>
            <a:off x="6549588" y="1304406"/>
            <a:ext cx="5361275" cy="4256691"/>
            <a:chOff x="6540140" y="1296904"/>
            <a:chExt cx="5370724" cy="42641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D77680-FE6A-4AF5-A251-D6318B49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550" y="1296904"/>
              <a:ext cx="3240499" cy="126098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D5FD65-00AF-41F4-A298-73CDAAB5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0140" y="2733065"/>
              <a:ext cx="5370724" cy="2828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5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5964-082C-4451-9322-DF614AC89868}"/>
              </a:ext>
            </a:extLst>
          </p:cNvPr>
          <p:cNvGrpSpPr/>
          <p:nvPr/>
        </p:nvGrpSpPr>
        <p:grpSpPr>
          <a:xfrm>
            <a:off x="4523407" y="1365937"/>
            <a:ext cx="3020176" cy="4461393"/>
            <a:chOff x="4654939" y="1196752"/>
            <a:chExt cx="3020176" cy="44613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5070015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2. </a:t>
              </a:r>
              <a:r>
                <a:rPr lang="ko-KR" altLang="en-US" sz="2000" dirty="0">
                  <a:latin typeface="+mn-lt"/>
                </a:rPr>
                <a:t>데이터 전 처리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2F44B0-2722-4037-B5D8-5AD2C2505F82}"/>
                </a:ext>
              </a:extLst>
            </p:cNvPr>
            <p:cNvSpPr txBox="1"/>
            <p:nvPr/>
          </p:nvSpPr>
          <p:spPr>
            <a:xfrm>
              <a:off x="4654939" y="5011814"/>
              <a:ext cx="302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수집된 웹 템플릿 데이터들을 </a:t>
              </a:r>
              <a:r>
                <a:rPr lang="en-US" altLang="ko-KR" sz="1200" dirty="0">
                  <a:latin typeface="+mn-lt"/>
                </a:rPr>
                <a:t>AWD</a:t>
              </a:r>
              <a:r>
                <a:rPr lang="ko-KR" altLang="en-US" sz="1200" dirty="0">
                  <a:latin typeface="+mn-lt"/>
                </a:rPr>
                <a:t>에서 서비스할 수 있게 수정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9D3F13-5515-4150-BDC9-32D9CAB07DFD}"/>
              </a:ext>
            </a:extLst>
          </p:cNvPr>
          <p:cNvGrpSpPr/>
          <p:nvPr/>
        </p:nvGrpSpPr>
        <p:grpSpPr>
          <a:xfrm>
            <a:off x="8166974" y="1365937"/>
            <a:ext cx="3020176" cy="4289391"/>
            <a:chOff x="8166974" y="1179552"/>
            <a:chExt cx="3020176" cy="42893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C280F-8CD1-4564-A2D9-EFD60423C4E4}"/>
                </a:ext>
              </a:extLst>
            </p:cNvPr>
            <p:cNvSpPr txBox="1"/>
            <p:nvPr/>
          </p:nvSpPr>
          <p:spPr>
            <a:xfrm>
              <a:off x="8626934" y="1179552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3. </a:t>
              </a:r>
              <a:r>
                <a:rPr lang="ko-KR" altLang="en-US" sz="2000" dirty="0">
                  <a:latin typeface="+mn-lt"/>
                </a:rPr>
                <a:t>데이터 군집화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4FFE2-FB47-4852-B435-C2921008B788}"/>
                </a:ext>
              </a:extLst>
            </p:cNvPr>
            <p:cNvSpPr txBox="1"/>
            <p:nvPr/>
          </p:nvSpPr>
          <p:spPr>
            <a:xfrm>
              <a:off x="8166974" y="5007278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전체 웹 템플릿 데이터들을 클러스터링 알고리즘을 통해 여러 클래스로 분류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2AED55-5FD4-4020-BE2B-214D54597216}"/>
              </a:ext>
            </a:extLst>
          </p:cNvPr>
          <p:cNvGrpSpPr/>
          <p:nvPr/>
        </p:nvGrpSpPr>
        <p:grpSpPr>
          <a:xfrm>
            <a:off x="627819" y="1365937"/>
            <a:ext cx="3020176" cy="4276727"/>
            <a:chOff x="627819" y="1196752"/>
            <a:chExt cx="3020176" cy="42767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930016" y="1196752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1. </a:t>
              </a:r>
              <a:r>
                <a:rPr lang="ko-KR" altLang="en-US" sz="2000" dirty="0">
                  <a:latin typeface="+mn-lt"/>
                </a:rPr>
                <a:t>템플릿 </a:t>
              </a:r>
              <a:r>
                <a:rPr lang="ko-KR" altLang="en-US" sz="2000" dirty="0" err="1">
                  <a:latin typeface="+mn-lt"/>
                </a:rPr>
                <a:t>크롤링</a:t>
              </a:r>
              <a:endParaRPr lang="ko-KR" altLang="en-US" sz="2000" dirty="0"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8E8E21-90AD-4F73-A14A-01CD627AC0E8}"/>
                </a:ext>
              </a:extLst>
            </p:cNvPr>
            <p:cNvSpPr txBox="1"/>
            <p:nvPr/>
          </p:nvSpPr>
          <p:spPr>
            <a:xfrm>
              <a:off x="627819" y="5011814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latin typeface="+mn-lt"/>
                </a:rPr>
                <a:t>크롤러를</a:t>
              </a:r>
              <a:r>
                <a:rPr lang="ko-KR" altLang="en-US" sz="1200" dirty="0">
                  <a:latin typeface="+mn-lt"/>
                </a:rPr>
                <a:t> 통해 웹 템플릿 사이트에서 무료 템플릿 수집 및 </a:t>
              </a:r>
              <a:r>
                <a:rPr lang="en-US" altLang="ko-KR" sz="1200" dirty="0">
                  <a:latin typeface="+mn-lt"/>
                </a:rPr>
                <a:t>DB</a:t>
              </a:r>
              <a:r>
                <a:rPr lang="ko-KR" altLang="en-US" sz="1200" dirty="0">
                  <a:latin typeface="+mn-lt"/>
                </a:rPr>
                <a:t>에 저장</a:t>
              </a:r>
              <a:endParaRPr lang="en-US" altLang="ko-KR" sz="1200" dirty="0">
                <a:latin typeface="+mn-lt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8932E9-A309-44FB-8FE3-94EEAF4FBD28}"/>
              </a:ext>
            </a:extLst>
          </p:cNvPr>
          <p:cNvCxnSpPr>
            <a:cxnSpLocks/>
          </p:cNvCxnSpPr>
          <p:nvPr/>
        </p:nvCxnSpPr>
        <p:spPr>
          <a:xfrm>
            <a:off x="4108106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464773-0BF6-466E-9AAA-222F30286590}"/>
              </a:ext>
            </a:extLst>
          </p:cNvPr>
          <p:cNvCxnSpPr>
            <a:cxnSpLocks/>
          </p:cNvCxnSpPr>
          <p:nvPr/>
        </p:nvCxnSpPr>
        <p:spPr>
          <a:xfrm>
            <a:off x="7924530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7DC3A2-A32E-44A5-96FF-599316F8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4" y="1762166"/>
            <a:ext cx="2651272" cy="2154159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20AC8AF0-22D4-4AE2-93B6-F1B30E62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479" y="4421172"/>
            <a:ext cx="1664855" cy="77249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D40550F-5A99-41EE-BE26-A997DC0F4531}"/>
              </a:ext>
            </a:extLst>
          </p:cNvPr>
          <p:cNvSpPr/>
          <p:nvPr/>
        </p:nvSpPr>
        <p:spPr>
          <a:xfrm>
            <a:off x="1847528" y="4005064"/>
            <a:ext cx="576060" cy="307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4AF3D8-566A-42E0-A9CE-7435B347C8D0}"/>
              </a:ext>
            </a:extLst>
          </p:cNvPr>
          <p:cNvGrpSpPr/>
          <p:nvPr/>
        </p:nvGrpSpPr>
        <p:grpSpPr>
          <a:xfrm>
            <a:off x="5472057" y="1929460"/>
            <a:ext cx="1054172" cy="1027123"/>
            <a:chOff x="4644528" y="2056044"/>
            <a:chExt cx="1054172" cy="1027123"/>
          </a:xfrm>
        </p:grpSpPr>
        <p:pic>
          <p:nvPicPr>
            <p:cNvPr id="1026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34D74487-1C2C-45E1-B931-0439BB4D80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644528" y="2056044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263F2E7E-B162-4EF0-839A-FA830CA5D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817580" y="2146647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html íì¼ ìì´ì½">
              <a:extLst>
                <a:ext uri="{FF2B5EF4-FFF2-40B4-BE49-F238E27FC236}">
                  <a16:creationId xmlns:a16="http://schemas.microsoft.com/office/drawing/2014/main" id="{85294371-4036-42E6-B450-D4B5EBB9E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2" t="1843" r="7323"/>
            <a:stretch/>
          </p:blipFill>
          <p:spPr bwMode="auto">
            <a:xfrm>
              <a:off x="4961976" y="2232160"/>
              <a:ext cx="736724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04B0500-691E-4EE6-A52B-1E417EE7D682}"/>
              </a:ext>
            </a:extLst>
          </p:cNvPr>
          <p:cNvSpPr/>
          <p:nvPr/>
        </p:nvSpPr>
        <p:spPr>
          <a:xfrm>
            <a:off x="5737360" y="3152166"/>
            <a:ext cx="598023" cy="439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46DD16-B83A-425F-8723-46EC718E1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9" b="-1"/>
          <a:stretch/>
        </p:blipFill>
        <p:spPr>
          <a:xfrm>
            <a:off x="5506408" y="3745408"/>
            <a:ext cx="1119046" cy="1080119"/>
          </a:xfrm>
          <a:prstGeom prst="rect">
            <a:avLst/>
          </a:prstGeom>
        </p:spPr>
      </p:pic>
      <p:pic>
        <p:nvPicPr>
          <p:cNvPr id="1028" name="Picture 4" descr="Image result for Clustering">
            <a:extLst>
              <a:ext uri="{FF2B5EF4-FFF2-40B4-BE49-F238E27FC236}">
                <a16:creationId xmlns:a16="http://schemas.microsoft.com/office/drawing/2014/main" id="{B1E38589-5086-4EBA-AF72-1E069F66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20" y="2261711"/>
            <a:ext cx="3230644" cy="222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11502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000" b="1" dirty="0">
                <a:solidFill>
                  <a:srgbClr val="5D73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군집화 상세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srgbClr val="5D73C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5964-082C-4451-9322-DF614AC89868}"/>
              </a:ext>
            </a:extLst>
          </p:cNvPr>
          <p:cNvGrpSpPr/>
          <p:nvPr/>
        </p:nvGrpSpPr>
        <p:grpSpPr>
          <a:xfrm>
            <a:off x="4523407" y="1365937"/>
            <a:ext cx="3020176" cy="5384722"/>
            <a:chOff x="4654939" y="1196752"/>
            <a:chExt cx="3020176" cy="5384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5070015" y="1196752"/>
              <a:ext cx="2414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2. x, y </a:t>
              </a:r>
              <a:r>
                <a:rPr lang="ko-KR" altLang="en-US" sz="2000" dirty="0">
                  <a:latin typeface="+mn-lt"/>
                </a:rPr>
                <a:t>좌표로 표현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2F44B0-2722-4037-B5D8-5AD2C2505F82}"/>
                </a:ext>
              </a:extLst>
            </p:cNvPr>
            <p:cNvSpPr txBox="1"/>
            <p:nvPr/>
          </p:nvSpPr>
          <p:spPr>
            <a:xfrm>
              <a:off x="4654939" y="5011814"/>
              <a:ext cx="302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모든 웹 템플릿 데이터를 이전에 학습시킨 인공 신경망에 통과시키는데</a:t>
              </a:r>
              <a:r>
                <a:rPr lang="en-US" altLang="ko-KR" sz="1200" dirty="0">
                  <a:latin typeface="+mn-lt"/>
                </a:rPr>
                <a:t>, </a:t>
              </a:r>
              <a:r>
                <a:rPr lang="ko-KR" altLang="en-US" sz="1200" dirty="0">
                  <a:latin typeface="+mn-lt"/>
                </a:rPr>
                <a:t>최종 분류까지 가지 않고 중간 특징에서 반환한다</a:t>
              </a:r>
              <a:r>
                <a:rPr lang="en-US" altLang="ko-KR" sz="1200" dirty="0">
                  <a:latin typeface="+mn-lt"/>
                </a:rPr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즉</a:t>
              </a:r>
              <a:r>
                <a:rPr lang="en-US" altLang="ko-KR" sz="1200" dirty="0">
                  <a:latin typeface="+mn-lt"/>
                </a:rPr>
                <a:t>, </a:t>
              </a:r>
              <a:r>
                <a:rPr lang="ko-KR" altLang="en-US" sz="1200" dirty="0">
                  <a:latin typeface="+mn-lt"/>
                </a:rPr>
                <a:t>인공 신경망이 스스로 학습한 특징 값 </a:t>
              </a:r>
              <a:r>
                <a:rPr lang="en-US" altLang="ko-KR" sz="1200" dirty="0">
                  <a:latin typeface="+mn-lt"/>
                </a:rPr>
                <a:t>2</a:t>
              </a:r>
              <a:r>
                <a:rPr lang="ko-KR" altLang="en-US" sz="1200" dirty="0">
                  <a:latin typeface="+mn-lt"/>
                </a:rPr>
                <a:t>개를 통해 </a:t>
              </a:r>
              <a:r>
                <a:rPr lang="en-US" altLang="ko-KR" sz="1200" dirty="0">
                  <a:latin typeface="+mn-lt"/>
                </a:rPr>
                <a:t>x, y</a:t>
              </a:r>
              <a:r>
                <a:rPr lang="ko-KR" altLang="en-US" sz="1200" dirty="0">
                  <a:latin typeface="+mn-lt"/>
                </a:rPr>
                <a:t>좌표로 템플릿들의 분포를 표현할 수 있다</a:t>
              </a:r>
              <a:r>
                <a:rPr lang="en-US" altLang="ko-KR" sz="1200" dirty="0">
                  <a:latin typeface="+mn-lt"/>
                </a:rPr>
                <a:t>.</a:t>
              </a:r>
              <a:endParaRPr lang="en-US" altLang="ko-KR" sz="12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9D3F13-5515-4150-BDC9-32D9CAB07DFD}"/>
              </a:ext>
            </a:extLst>
          </p:cNvPr>
          <p:cNvGrpSpPr/>
          <p:nvPr/>
        </p:nvGrpSpPr>
        <p:grpSpPr>
          <a:xfrm>
            <a:off x="8166974" y="1365937"/>
            <a:ext cx="3020176" cy="4289391"/>
            <a:chOff x="8166974" y="1179552"/>
            <a:chExt cx="3020176" cy="42893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C280F-8CD1-4564-A2D9-EFD60423C4E4}"/>
                </a:ext>
              </a:extLst>
            </p:cNvPr>
            <p:cNvSpPr txBox="1"/>
            <p:nvPr/>
          </p:nvSpPr>
          <p:spPr>
            <a:xfrm>
              <a:off x="8626934" y="1179552"/>
              <a:ext cx="2100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3. </a:t>
              </a:r>
              <a:r>
                <a:rPr lang="ko-KR" altLang="en-US" sz="2000" dirty="0">
                  <a:latin typeface="+mn-lt"/>
                </a:rPr>
                <a:t>데이터 군집화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4FFE2-FB47-4852-B435-C2921008B788}"/>
                </a:ext>
              </a:extLst>
            </p:cNvPr>
            <p:cNvSpPr txBox="1"/>
            <p:nvPr/>
          </p:nvSpPr>
          <p:spPr>
            <a:xfrm>
              <a:off x="8166974" y="5007278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latin typeface="+mn-lt"/>
                </a:rPr>
                <a:t>x, y</a:t>
              </a:r>
              <a:r>
                <a:rPr lang="ko-KR" altLang="en-US" sz="1200" dirty="0">
                  <a:latin typeface="+mn-lt"/>
                </a:rPr>
                <a:t>로 표현된 템플릿들을 </a:t>
              </a:r>
              <a:r>
                <a:rPr lang="en-US" altLang="ko-KR" sz="1200" dirty="0">
                  <a:latin typeface="+mn-lt"/>
                </a:rPr>
                <a:t>K-Means </a:t>
              </a:r>
              <a:r>
                <a:rPr lang="ko-KR" altLang="en-US" sz="1200" dirty="0">
                  <a:latin typeface="+mn-lt"/>
                </a:rPr>
                <a:t>군집화 알고리즘을 통해 군집화 한다</a:t>
              </a:r>
              <a:r>
                <a:rPr lang="en-US" altLang="ko-KR" sz="1200">
                  <a:latin typeface="+mn-lt"/>
                </a:rPr>
                <a:t>.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2AED55-5FD4-4020-BE2B-214D54597216}"/>
              </a:ext>
            </a:extLst>
          </p:cNvPr>
          <p:cNvGrpSpPr/>
          <p:nvPr/>
        </p:nvGrpSpPr>
        <p:grpSpPr>
          <a:xfrm>
            <a:off x="627819" y="1365937"/>
            <a:ext cx="3020176" cy="4276727"/>
            <a:chOff x="627819" y="1196752"/>
            <a:chExt cx="3020176" cy="42767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930016" y="1196752"/>
              <a:ext cx="2446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1. </a:t>
              </a:r>
              <a:r>
                <a:rPr lang="ko-KR" altLang="en-US" sz="2000" dirty="0">
                  <a:latin typeface="+mn-lt"/>
                </a:rPr>
                <a:t>데이터 일부 학습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8E8E21-90AD-4F73-A14A-01CD627AC0E8}"/>
                </a:ext>
              </a:extLst>
            </p:cNvPr>
            <p:cNvSpPr txBox="1"/>
            <p:nvPr/>
          </p:nvSpPr>
          <p:spPr>
            <a:xfrm>
              <a:off x="627819" y="5011814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웹 템플릿 이미지 중 일부에 라벨을 주고</a:t>
              </a:r>
              <a:r>
                <a:rPr lang="en-US" altLang="ko-KR" sz="1200" dirty="0">
                  <a:latin typeface="+mn-lt"/>
                </a:rPr>
                <a:t>, </a:t>
              </a:r>
              <a:r>
                <a:rPr lang="ko-KR" altLang="en-US" sz="1200" dirty="0">
                  <a:latin typeface="+mn-lt"/>
                </a:rPr>
                <a:t>인공 신경망을 학습시킨다</a:t>
              </a:r>
              <a:r>
                <a:rPr lang="en-US" altLang="ko-KR" sz="1200" dirty="0">
                  <a:latin typeface="+mn-lt"/>
                </a:rPr>
                <a:t>.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8932E9-A309-44FB-8FE3-94EEAF4FBD28}"/>
              </a:ext>
            </a:extLst>
          </p:cNvPr>
          <p:cNvCxnSpPr>
            <a:cxnSpLocks/>
          </p:cNvCxnSpPr>
          <p:nvPr/>
        </p:nvCxnSpPr>
        <p:spPr>
          <a:xfrm>
            <a:off x="4108106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464773-0BF6-466E-9AAA-222F30286590}"/>
              </a:ext>
            </a:extLst>
          </p:cNvPr>
          <p:cNvCxnSpPr>
            <a:cxnSpLocks/>
          </p:cNvCxnSpPr>
          <p:nvPr/>
        </p:nvCxnSpPr>
        <p:spPr>
          <a:xfrm>
            <a:off x="7924530" y="1365937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F6E9FD-3FD7-43A2-A725-8E12758E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3" y="2500213"/>
            <a:ext cx="3384347" cy="18575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64F25-2EBF-4D73-874D-4BE9BECE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616" y="2146647"/>
            <a:ext cx="2704258" cy="27563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94037D-5FBB-4027-8FCA-02C2106D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768" y="1988841"/>
            <a:ext cx="3020173" cy="30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CAE322C-E5E9-4F93-8498-609A96731535}"/>
              </a:ext>
            </a:extLst>
          </p:cNvPr>
          <p:cNvSpPr txBox="1"/>
          <p:nvPr/>
        </p:nvSpPr>
        <p:spPr>
          <a:xfrm>
            <a:off x="-1" y="246673"/>
            <a:ext cx="8760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 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5D73C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웹 서비스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5964-082C-4451-9322-DF614AC89868}"/>
              </a:ext>
            </a:extLst>
          </p:cNvPr>
          <p:cNvGrpSpPr/>
          <p:nvPr/>
        </p:nvGrpSpPr>
        <p:grpSpPr>
          <a:xfrm>
            <a:off x="4523407" y="1365937"/>
            <a:ext cx="3020176" cy="5384722"/>
            <a:chOff x="4654939" y="1196752"/>
            <a:chExt cx="3020176" cy="53847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C7FBC-4A75-494F-8D46-C567C59DEC5A}"/>
                </a:ext>
              </a:extLst>
            </p:cNvPr>
            <p:cNvSpPr txBox="1"/>
            <p:nvPr/>
          </p:nvSpPr>
          <p:spPr>
            <a:xfrm>
              <a:off x="5243140" y="119675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2. </a:t>
              </a:r>
              <a:r>
                <a:rPr lang="ko-KR" altLang="en-US" sz="2000" dirty="0">
                  <a:latin typeface="+mn-lt"/>
                </a:rPr>
                <a:t>템플릿 추천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2F44B0-2722-4037-B5D8-5AD2C2505F82}"/>
                </a:ext>
              </a:extLst>
            </p:cNvPr>
            <p:cNvSpPr txBox="1"/>
            <p:nvPr/>
          </p:nvSpPr>
          <p:spPr>
            <a:xfrm>
              <a:off x="4654939" y="5011814"/>
              <a:ext cx="30201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latin typeface="+mn-lt"/>
                </a:rPr>
                <a:t>처음에 사용자 정보 등을 바탕으로 추천 템플릿 보여줌</a:t>
              </a:r>
              <a:endParaRPr lang="en-US" altLang="ko-KR" sz="1200" dirty="0">
                <a:latin typeface="+mn-lt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추천 템플릿 중 마음에 드는 템플릿 들 여러 개 선택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선택된 템플릿들을 참고해 유사한 템플릿들을 새롭게 추천</a:t>
              </a:r>
              <a:endParaRPr lang="en-US" altLang="ko-KR" sz="12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9D3F13-5515-4150-BDC9-32D9CAB07DFD}"/>
              </a:ext>
            </a:extLst>
          </p:cNvPr>
          <p:cNvGrpSpPr/>
          <p:nvPr/>
        </p:nvGrpSpPr>
        <p:grpSpPr>
          <a:xfrm>
            <a:off x="8166974" y="1365937"/>
            <a:ext cx="3020176" cy="4289391"/>
            <a:chOff x="8166974" y="1179552"/>
            <a:chExt cx="3020176" cy="42893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C280F-8CD1-4564-A2D9-EFD60423C4E4}"/>
                </a:ext>
              </a:extLst>
            </p:cNvPr>
            <p:cNvSpPr txBox="1"/>
            <p:nvPr/>
          </p:nvSpPr>
          <p:spPr>
            <a:xfrm>
              <a:off x="8453810" y="1179552"/>
              <a:ext cx="2446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3. </a:t>
              </a:r>
              <a:r>
                <a:rPr lang="ko-KR" altLang="en-US" sz="2000" dirty="0">
                  <a:latin typeface="+mn-lt"/>
                </a:rPr>
                <a:t>템플릿 최종 선택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4FFE2-FB47-4852-B435-C2921008B788}"/>
                </a:ext>
              </a:extLst>
            </p:cNvPr>
            <p:cNvSpPr txBox="1"/>
            <p:nvPr/>
          </p:nvSpPr>
          <p:spPr>
            <a:xfrm>
              <a:off x="8166974" y="5007278"/>
              <a:ext cx="3020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latin typeface="+mn-lt"/>
                </a:rPr>
                <a:t>3</a:t>
              </a:r>
              <a:r>
                <a:rPr lang="ko-KR" altLang="en-US" sz="1200" dirty="0">
                  <a:latin typeface="+mn-lt"/>
                </a:rPr>
                <a:t>번을 반복하다가 마음에 드는 템플릿 발견 시 선택</a:t>
              </a:r>
              <a:endParaRPr lang="en-US" altLang="ko-KR" sz="1200" dirty="0">
                <a:latin typeface="+mn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2AED55-5FD4-4020-BE2B-214D54597216}"/>
              </a:ext>
            </a:extLst>
          </p:cNvPr>
          <p:cNvGrpSpPr/>
          <p:nvPr/>
        </p:nvGrpSpPr>
        <p:grpSpPr>
          <a:xfrm>
            <a:off x="375799" y="1365937"/>
            <a:ext cx="3524217" cy="4092061"/>
            <a:chOff x="375799" y="1196752"/>
            <a:chExt cx="3524217" cy="4092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10CA66-7379-41F7-8BE4-A0D233447F86}"/>
                </a:ext>
              </a:extLst>
            </p:cNvPr>
            <p:cNvSpPr txBox="1"/>
            <p:nvPr/>
          </p:nvSpPr>
          <p:spPr>
            <a:xfrm>
              <a:off x="1042896" y="1196752"/>
              <a:ext cx="2190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+mn-lt"/>
                </a:rPr>
                <a:t>1. </a:t>
              </a:r>
              <a:r>
                <a:rPr lang="ko-KR" altLang="en-US" sz="2000" dirty="0">
                  <a:latin typeface="+mn-lt"/>
                </a:rPr>
                <a:t>접속 및 로그인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8E8E21-90AD-4F73-A14A-01CD627AC0E8}"/>
                </a:ext>
              </a:extLst>
            </p:cNvPr>
            <p:cNvSpPr txBox="1"/>
            <p:nvPr/>
          </p:nvSpPr>
          <p:spPr>
            <a:xfrm>
              <a:off x="627819" y="5011814"/>
              <a:ext cx="3020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latin typeface="+mn-lt"/>
                </a:rPr>
                <a:t>AWD</a:t>
              </a:r>
              <a:r>
                <a:rPr lang="ko-KR" altLang="en-US" sz="1200" dirty="0">
                  <a:latin typeface="+mn-lt"/>
                </a:rPr>
                <a:t> 웹 페이지 접속 및 로그인</a:t>
              </a:r>
              <a:endParaRPr lang="en-US" altLang="ko-KR" sz="1200" dirty="0">
                <a:latin typeface="+mn-lt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393B22-1E37-44ED-BBF0-6656C3EA7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799" y="1613491"/>
              <a:ext cx="3524217" cy="3294377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C36147-3EBC-4A24-B9D1-8EA2CD2677AE}"/>
              </a:ext>
            </a:extLst>
          </p:cNvPr>
          <p:cNvCxnSpPr>
            <a:cxnSpLocks/>
          </p:cNvCxnSpPr>
          <p:nvPr/>
        </p:nvCxnSpPr>
        <p:spPr>
          <a:xfrm>
            <a:off x="4151784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D48EA8-0F45-4BE9-97AF-C0720E9E75FC}"/>
              </a:ext>
            </a:extLst>
          </p:cNvPr>
          <p:cNvCxnSpPr>
            <a:cxnSpLocks/>
          </p:cNvCxnSpPr>
          <p:nvPr/>
        </p:nvCxnSpPr>
        <p:spPr>
          <a:xfrm>
            <a:off x="7968208" y="1360244"/>
            <a:ext cx="0" cy="494907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243A703-77CF-4B02-A989-A1F3641E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47" y="1782676"/>
            <a:ext cx="3288696" cy="3294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C4EC1-42FA-4AB0-B20B-2BF98A12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41" y="1762227"/>
            <a:ext cx="3119836" cy="3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Pages>8</Pages>
  <Words>3062</Words>
  <Characters>0</Characters>
  <Application>Microsoft Office PowerPoint</Application>
  <DocSecurity>0</DocSecurity>
  <PresentationFormat>와이드스크린</PresentationFormat>
  <Lines>0</Lines>
  <Paragraphs>683</Paragraphs>
  <Slides>43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±¼¸²</vt:lpstr>
      <vt:lpstr>HY견고딕</vt:lpstr>
      <vt:lpstr>굴림</vt:lpstr>
      <vt:lpstr>나눔고딕 ExtraBold</vt:lpstr>
      <vt:lpstr>나눔바른고딕</vt:lpstr>
      <vt:lpstr>나눔스퀘어 Bold</vt:lpstr>
      <vt:lpstr>나눔스퀘어 ExtraBold</vt:lpstr>
      <vt:lpstr>맑은 고딕</vt:lpstr>
      <vt:lpstr>Verdana</vt:lpstr>
      <vt:lpstr>Wingdings</vt:lpstr>
      <vt:lpstr>오피스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Polaris Office</dc:creator>
  <cp:lastModifiedBy>서민성</cp:lastModifiedBy>
  <cp:revision>266</cp:revision>
  <dcterms:modified xsi:type="dcterms:W3CDTF">2019-06-19T09:54:00Z</dcterms:modified>
</cp:coreProperties>
</file>